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57" r:id="rId4"/>
    <p:sldId id="259" r:id="rId5"/>
    <p:sldId id="258" r:id="rId6"/>
    <p:sldId id="271" r:id="rId7"/>
    <p:sldId id="261" r:id="rId8"/>
    <p:sldId id="262" r:id="rId9"/>
    <p:sldId id="267" r:id="rId10"/>
    <p:sldId id="263" r:id="rId11"/>
    <p:sldId id="264" r:id="rId12"/>
    <p:sldId id="265" r:id="rId13"/>
    <p:sldId id="268" r:id="rId14"/>
    <p:sldId id="269" r:id="rId15"/>
    <p:sldId id="272" r:id="rId16"/>
    <p:sldId id="273" r:id="rId17"/>
    <p:sldId id="275"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2F2F"/>
    <a:srgbClr val="FF5050"/>
    <a:srgbClr val="993300"/>
    <a:srgbClr val="996633"/>
    <a:srgbClr val="815D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65" autoAdjust="0"/>
    <p:restoredTop sz="94660"/>
  </p:normalViewPr>
  <p:slideViewPr>
    <p:cSldViewPr>
      <p:cViewPr>
        <p:scale>
          <a:sx n="70" d="100"/>
          <a:sy n="70" d="100"/>
        </p:scale>
        <p:origin x="-1296" y="-46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DB630B-1CC4-4E00-9DF5-DC61349355B6}" type="datetimeFigureOut">
              <a:rPr lang="en-US" smtClean="0"/>
              <a:pPr/>
              <a:t>8/30/13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DB630B-1CC4-4E00-9DF5-DC61349355B6}" type="datetimeFigureOut">
              <a:rPr lang="en-US" smtClean="0"/>
              <a:pPr/>
              <a:t>8/30/13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DB630B-1CC4-4E00-9DF5-DC61349355B6}" type="datetimeFigureOut">
              <a:rPr lang="en-US" smtClean="0"/>
              <a:pPr/>
              <a:t>8/30/13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DB630B-1CC4-4E00-9DF5-DC61349355B6}" type="datetimeFigureOut">
              <a:rPr lang="en-US" smtClean="0"/>
              <a:pPr/>
              <a:t>8/30/13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DB630B-1CC4-4E00-9DF5-DC61349355B6}" type="datetimeFigureOut">
              <a:rPr lang="en-US" smtClean="0"/>
              <a:pPr/>
              <a:t>8/30/13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DB630B-1CC4-4E00-9DF5-DC61349355B6}" type="datetimeFigureOut">
              <a:rPr lang="en-US" smtClean="0"/>
              <a:pPr/>
              <a:t>8/30/13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DB630B-1CC4-4E00-9DF5-DC61349355B6}" type="datetimeFigureOut">
              <a:rPr lang="en-US" smtClean="0"/>
              <a:pPr/>
              <a:t>8/30/13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DB630B-1CC4-4E00-9DF5-DC61349355B6}" type="datetimeFigureOut">
              <a:rPr lang="en-US" smtClean="0"/>
              <a:pPr/>
              <a:t>8/30/13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DB630B-1CC4-4E00-9DF5-DC61349355B6}" type="datetimeFigureOut">
              <a:rPr lang="en-US" smtClean="0"/>
              <a:pPr/>
              <a:t>8/30/13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DB630B-1CC4-4E00-9DF5-DC61349355B6}" type="datetimeFigureOut">
              <a:rPr lang="en-US" smtClean="0"/>
              <a:pPr/>
              <a:t>8/30/13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DB630B-1CC4-4E00-9DF5-DC61349355B6}" type="datetimeFigureOut">
              <a:rPr lang="en-US" smtClean="0"/>
              <a:pPr/>
              <a:t>8/30/13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7000" t="-17000" r="-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DB630B-1CC4-4E00-9DF5-DC61349355B6}" type="datetimeFigureOut">
              <a:rPr lang="en-US" smtClean="0"/>
              <a:pPr/>
              <a:t>8/30/13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3F925F-7BFA-4424-966E-545C15949EC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eg"/><Relationship Id="rId3"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eg"/><Relationship Id="rId3"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2.gif"/><Relationship Id="rId4" Type="http://schemas.openxmlformats.org/officeDocument/2006/relationships/image" Target="../media/image13.gif"/><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2.gif"/><Relationship Id="rId4" Type="http://schemas.openxmlformats.org/officeDocument/2006/relationships/image" Target="../media/image13.gif"/><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14.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14.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15.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eg"/><Relationship Id="rId3" Type="http://schemas.openxmlformats.org/officeDocument/2006/relationships/image" Target="../media/image5.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6.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eg"/><Relationship Id="rId3"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235433" y="1447800"/>
            <a:ext cx="4726700" cy="3231654"/>
          </a:xfrm>
          <a:prstGeom prst="rect">
            <a:avLst/>
          </a:prstGeom>
          <a:noFill/>
        </p:spPr>
        <p:txBody>
          <a:bodyPr wrap="none" rtlCol="0">
            <a:spAutoFit/>
          </a:bodyPr>
          <a:lstStyle/>
          <a:p>
            <a:pPr algn="ctr"/>
            <a:r>
              <a:rPr lang="en-US" sz="3600" dirty="0" smtClean="0">
                <a:solidFill>
                  <a:schemeClr val="bg1"/>
                </a:solidFill>
                <a:latin typeface="Segoe Print" pitchFamily="2" charset="0"/>
              </a:rPr>
              <a:t>Learning Mathematics</a:t>
            </a:r>
          </a:p>
          <a:p>
            <a:pPr algn="ctr"/>
            <a:endParaRPr lang="en-US" sz="3600" dirty="0">
              <a:solidFill>
                <a:schemeClr val="bg1"/>
              </a:solidFill>
              <a:latin typeface="Segoe Print" pitchFamily="2" charset="0"/>
            </a:endParaRPr>
          </a:p>
          <a:p>
            <a:pPr algn="ctr"/>
            <a:endParaRPr lang="en-US" sz="3600" dirty="0" smtClean="0">
              <a:solidFill>
                <a:schemeClr val="bg1"/>
              </a:solidFill>
              <a:latin typeface="Segoe Print" pitchFamily="2" charset="0"/>
            </a:endParaRPr>
          </a:p>
          <a:p>
            <a:pPr algn="ctr"/>
            <a:r>
              <a:rPr lang="en-US" sz="2400" dirty="0" err="1" smtClean="0">
                <a:solidFill>
                  <a:schemeClr val="bg1"/>
                </a:solidFill>
                <a:latin typeface="Segoe Print" pitchFamily="2" charset="0"/>
                <a:cs typeface="Times New Roman" pitchFamily="18" charset="0"/>
              </a:rPr>
              <a:t>Chira</a:t>
            </a:r>
            <a:r>
              <a:rPr lang="en-US" sz="2400" dirty="0" smtClean="0">
                <a:solidFill>
                  <a:schemeClr val="bg1"/>
                </a:solidFill>
                <a:latin typeface="Segoe Print" pitchFamily="2" charset="0"/>
                <a:cs typeface="Times New Roman" pitchFamily="18" charset="0"/>
              </a:rPr>
              <a:t> Husky</a:t>
            </a:r>
            <a:endParaRPr lang="en-US" sz="2400" dirty="0" smtClean="0">
              <a:solidFill>
                <a:schemeClr val="bg1"/>
              </a:solidFill>
              <a:latin typeface="Segoe Print" pitchFamily="2" charset="0"/>
              <a:cs typeface="Times New Roman" pitchFamily="18" charset="0"/>
            </a:endParaRPr>
          </a:p>
          <a:p>
            <a:pPr algn="ctr"/>
            <a:r>
              <a:rPr lang="en-US" sz="2400" dirty="0" smtClean="0">
                <a:solidFill>
                  <a:schemeClr val="bg1"/>
                </a:solidFill>
                <a:latin typeface="Segoe Print" pitchFamily="2" charset="0"/>
                <a:cs typeface="Times New Roman" pitchFamily="18" charset="0"/>
              </a:rPr>
              <a:t>Foundations of </a:t>
            </a:r>
            <a:r>
              <a:rPr lang="en-US" sz="2400" smtClean="0">
                <a:solidFill>
                  <a:schemeClr val="bg1"/>
                </a:solidFill>
                <a:latin typeface="Segoe Print" pitchFamily="2" charset="0"/>
                <a:cs typeface="Times New Roman" pitchFamily="18" charset="0"/>
              </a:rPr>
              <a:t>College Writing</a:t>
            </a:r>
            <a:endParaRPr lang="en-US" sz="2400" dirty="0" smtClean="0">
              <a:solidFill>
                <a:schemeClr val="bg1"/>
              </a:solidFill>
              <a:latin typeface="Segoe Print" pitchFamily="2" charset="0"/>
              <a:cs typeface="Times New Roman" pitchFamily="18" charset="0"/>
            </a:endParaRPr>
          </a:p>
          <a:p>
            <a:pPr algn="ctr"/>
            <a:r>
              <a:rPr lang="en-US" sz="2400" dirty="0" smtClean="0">
                <a:solidFill>
                  <a:schemeClr val="bg1"/>
                </a:solidFill>
                <a:latin typeface="Segoe Print" pitchFamily="2" charset="0"/>
                <a:cs typeface="Times New Roman" pitchFamily="18" charset="0"/>
              </a:rPr>
              <a:t>Dr. Sherry</a:t>
            </a:r>
          </a:p>
          <a:p>
            <a:pPr algn="ctr"/>
            <a:r>
              <a:rPr lang="en-US" sz="2400" dirty="0" smtClean="0">
                <a:solidFill>
                  <a:schemeClr val="bg1"/>
                </a:solidFill>
                <a:latin typeface="Segoe Print" pitchFamily="2" charset="0"/>
                <a:cs typeface="Times New Roman" pitchFamily="18" charset="0"/>
              </a:rPr>
              <a:t>10/03/11</a:t>
            </a:r>
            <a:endParaRPr lang="en-US" sz="2400" dirty="0">
              <a:solidFill>
                <a:schemeClr val="bg1"/>
              </a:solidFill>
              <a:latin typeface="Segoe Print" pitchFamily="2" charset="0"/>
              <a:cs typeface="Times New Roman" pitchFamily="18" charset="0"/>
            </a:endParaRPr>
          </a:p>
        </p:txBody>
      </p:sp>
      <p:grpSp>
        <p:nvGrpSpPr>
          <p:cNvPr id="6" name="Group 5"/>
          <p:cNvGrpSpPr/>
          <p:nvPr/>
        </p:nvGrpSpPr>
        <p:grpSpPr>
          <a:xfrm>
            <a:off x="1219200" y="6010691"/>
            <a:ext cx="6363115" cy="962025"/>
            <a:chOff x="1219200" y="6010691"/>
            <a:chExt cx="6363115" cy="962025"/>
          </a:xfrm>
        </p:grpSpPr>
        <p:sp>
          <p:nvSpPr>
            <p:cNvPr id="11" name="Can 10"/>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an 12"/>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Findings: High School Student Interview</a:t>
            </a:r>
            <a:endParaRPr lang="en-US" sz="3400" dirty="0">
              <a:solidFill>
                <a:schemeClr val="bg1"/>
              </a:solidFill>
            </a:endParaRPr>
          </a:p>
        </p:txBody>
      </p:sp>
      <p:sp>
        <p:nvSpPr>
          <p:cNvPr id="3" name="Content Placeholder 2"/>
          <p:cNvSpPr>
            <a:spLocks noGrp="1"/>
          </p:cNvSpPr>
          <p:nvPr>
            <p:ph sz="half" idx="1"/>
          </p:nvPr>
        </p:nvSpPr>
        <p:spPr>
          <a:xfrm>
            <a:off x="533400" y="1524000"/>
            <a:ext cx="5413248" cy="4343401"/>
          </a:xfrm>
        </p:spPr>
        <p:txBody>
          <a:bodyPr>
            <a:normAutofit fontScale="62500" lnSpcReduction="20000"/>
          </a:bodyPr>
          <a:lstStyle/>
          <a:p>
            <a:pPr>
              <a:buNone/>
            </a:pPr>
            <a:r>
              <a:rPr lang="en-US" sz="3200" b="1" dirty="0" smtClean="0">
                <a:solidFill>
                  <a:srgbClr val="FF2F2F"/>
                </a:solidFill>
              </a:rPr>
              <a:t>Question #1:  </a:t>
            </a:r>
            <a:r>
              <a:rPr lang="en-US" sz="2900" dirty="0" smtClean="0">
                <a:solidFill>
                  <a:schemeClr val="bg1"/>
                </a:solidFill>
              </a:rPr>
              <a:t>Generally, do you consider math classes to be difficult or relatively easy?</a:t>
            </a:r>
          </a:p>
          <a:p>
            <a:pPr lvl="1">
              <a:buFont typeface="Arial" pitchFamily="34" charset="0"/>
              <a:buChar char="•"/>
            </a:pPr>
            <a:r>
              <a:rPr lang="en-US" sz="2600" dirty="0" smtClean="0">
                <a:solidFill>
                  <a:schemeClr val="bg1"/>
                </a:solidFill>
              </a:rPr>
              <a:t>Easy.  There’s always a definite answer, and I’ve always been good at it.</a:t>
            </a:r>
          </a:p>
          <a:p>
            <a:pPr lvl="0">
              <a:buNone/>
            </a:pPr>
            <a:endParaRPr lang="en-US" dirty="0" smtClean="0">
              <a:solidFill>
                <a:schemeClr val="bg1"/>
              </a:solidFill>
            </a:endParaRPr>
          </a:p>
          <a:p>
            <a:pPr>
              <a:buNone/>
            </a:pPr>
            <a:r>
              <a:rPr lang="en-US" sz="3200" b="1" dirty="0" smtClean="0">
                <a:solidFill>
                  <a:srgbClr val="FF2F2F"/>
                </a:solidFill>
              </a:rPr>
              <a:t>Question #2:  </a:t>
            </a:r>
            <a:r>
              <a:rPr lang="en-US" sz="2900" dirty="0" smtClean="0">
                <a:solidFill>
                  <a:schemeClr val="bg1"/>
                </a:solidFill>
              </a:rPr>
              <a:t>How do you best learn/study math?</a:t>
            </a:r>
          </a:p>
          <a:p>
            <a:pPr lvl="1">
              <a:buFont typeface="Arial" pitchFamily="34" charset="0"/>
              <a:buChar char="•"/>
            </a:pPr>
            <a:r>
              <a:rPr lang="en-US" sz="2600" b="1" i="1" dirty="0" smtClean="0">
                <a:solidFill>
                  <a:schemeClr val="accent5">
                    <a:lumMod val="60000"/>
                    <a:lumOff val="40000"/>
                  </a:schemeClr>
                </a:solidFill>
              </a:rPr>
              <a:t>Practice problems.  </a:t>
            </a:r>
            <a:r>
              <a:rPr lang="en-US" sz="2600" dirty="0" smtClean="0">
                <a:solidFill>
                  <a:schemeClr val="bg1"/>
                </a:solidFill>
              </a:rPr>
              <a:t>Teachers shouldn’t ramble on about themselves  or repeat the same thing all the time; it gets boring and is not as effective.</a:t>
            </a:r>
          </a:p>
          <a:p>
            <a:pPr lvl="0"/>
            <a:endParaRPr lang="en-US" dirty="0" smtClean="0">
              <a:solidFill>
                <a:schemeClr val="bg1"/>
              </a:solidFill>
            </a:endParaRPr>
          </a:p>
          <a:p>
            <a:pPr>
              <a:buNone/>
            </a:pPr>
            <a:r>
              <a:rPr lang="en-US" sz="3200" b="1" dirty="0" smtClean="0">
                <a:solidFill>
                  <a:srgbClr val="FF2F2F"/>
                </a:solidFill>
              </a:rPr>
              <a:t>Question #3:  </a:t>
            </a:r>
            <a:r>
              <a:rPr lang="en-US" sz="2900" dirty="0" smtClean="0">
                <a:solidFill>
                  <a:schemeClr val="bg1"/>
                </a:solidFill>
              </a:rPr>
              <a:t>Is it helpful to have homework to do after every math class?</a:t>
            </a:r>
          </a:p>
          <a:p>
            <a:pPr lvl="1">
              <a:buFont typeface="Arial" pitchFamily="34" charset="0"/>
              <a:buChar char="•"/>
            </a:pPr>
            <a:r>
              <a:rPr lang="en-US" sz="2600" b="1" i="1" dirty="0" smtClean="0">
                <a:solidFill>
                  <a:schemeClr val="accent5">
                    <a:lumMod val="60000"/>
                    <a:lumOff val="40000"/>
                  </a:schemeClr>
                </a:solidFill>
              </a:rPr>
              <a:t>Yes, especially if you are learning new material.</a:t>
            </a:r>
          </a:p>
          <a:p>
            <a:pPr>
              <a:buNone/>
            </a:pPr>
            <a:r>
              <a:rPr lang="en-US" dirty="0" smtClean="0">
                <a:solidFill>
                  <a:schemeClr val="bg1"/>
                </a:solidFill>
              </a:rPr>
              <a:t> </a:t>
            </a:r>
            <a:endParaRPr lang="en-US" dirty="0">
              <a:solidFill>
                <a:schemeClr val="bg1"/>
              </a:solidFill>
            </a:endParaRPr>
          </a:p>
        </p:txBody>
      </p:sp>
      <p:grpSp>
        <p:nvGrpSpPr>
          <p:cNvPr id="5" name="Group 4"/>
          <p:cNvGrpSpPr/>
          <p:nvPr/>
        </p:nvGrpSpPr>
        <p:grpSpPr>
          <a:xfrm>
            <a:off x="1219200" y="6010691"/>
            <a:ext cx="6363115" cy="962025"/>
            <a:chOff x="1219200" y="6010691"/>
            <a:chExt cx="6363115" cy="962025"/>
          </a:xfrm>
        </p:grpSpPr>
        <p:sp>
          <p:nvSpPr>
            <p:cNvPr id="6" name="Can 5"/>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n 6"/>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9" name="Picture 3" descr="C:\Users\Owner\AppData\Local\Microsoft\Windows\Temporary Internet Files\Content.IE5\PVSIC1U3\MP900401126[1].jpg"/>
          <p:cNvPicPr>
            <a:picLocks noChangeAspect="1" noChangeArrowheads="1"/>
          </p:cNvPicPr>
          <p:nvPr/>
        </p:nvPicPr>
        <p:blipFill>
          <a:blip r:embed="rId3" cstate="print"/>
          <a:srcRect/>
          <a:stretch>
            <a:fillRect/>
          </a:stretch>
        </p:blipFill>
        <p:spPr bwMode="auto">
          <a:xfrm>
            <a:off x="6629400" y="1600200"/>
            <a:ext cx="1457520" cy="18223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extBox 9"/>
          <p:cNvSpPr txBox="1"/>
          <p:nvPr/>
        </p:nvSpPr>
        <p:spPr>
          <a:xfrm>
            <a:off x="6324600" y="3505200"/>
            <a:ext cx="2209800" cy="2062103"/>
          </a:xfrm>
          <a:prstGeom prst="rect">
            <a:avLst/>
          </a:prstGeom>
          <a:noFill/>
        </p:spPr>
        <p:txBody>
          <a:bodyPr wrap="square" rtlCol="0">
            <a:spAutoFit/>
          </a:bodyPr>
          <a:lstStyle/>
          <a:p>
            <a:pPr algn="ctr"/>
            <a:r>
              <a:rPr lang="en-US" sz="1600" dirty="0" smtClean="0">
                <a:solidFill>
                  <a:schemeClr val="bg1"/>
                </a:solidFill>
              </a:rPr>
              <a:t>Theses answers are similar to the college interviews.  The high school student also learns math by doing practice problems, and she agrees homework is helpful. </a:t>
            </a:r>
            <a:endParaRPr lang="en-US" sz="1600" dirty="0">
              <a:solidFill>
                <a:schemeClr val="bg1"/>
              </a:solidFill>
            </a:endParaRPr>
          </a:p>
        </p:txBody>
      </p:sp>
      <p:sp>
        <p:nvSpPr>
          <p:cNvPr id="11" name="Rectangle 10"/>
          <p:cNvSpPr/>
          <p:nvPr/>
        </p:nvSpPr>
        <p:spPr>
          <a:xfrm>
            <a:off x="6248400" y="1371600"/>
            <a:ext cx="2286000" cy="4419600"/>
          </a:xfrm>
          <a:prstGeom prst="rect">
            <a:avLst/>
          </a:prstGeom>
          <a:noFill/>
          <a:ln>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p:push dir="d"/>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400" dirty="0" smtClean="0">
                <a:solidFill>
                  <a:schemeClr val="bg1"/>
                </a:solidFill>
              </a:rPr>
              <a:t>Findings: High School Teacher Interview</a:t>
            </a:r>
            <a:endParaRPr lang="en-US" sz="3400" dirty="0">
              <a:solidFill>
                <a:schemeClr val="bg1"/>
              </a:solidFill>
            </a:endParaRPr>
          </a:p>
        </p:txBody>
      </p:sp>
      <p:sp>
        <p:nvSpPr>
          <p:cNvPr id="7" name="Content Placeholder 6"/>
          <p:cNvSpPr>
            <a:spLocks noGrp="1"/>
          </p:cNvSpPr>
          <p:nvPr>
            <p:ph sz="half" idx="1"/>
          </p:nvPr>
        </p:nvSpPr>
        <p:spPr>
          <a:xfrm>
            <a:off x="304800" y="1219200"/>
            <a:ext cx="5867400" cy="5105400"/>
          </a:xfrm>
        </p:spPr>
        <p:txBody>
          <a:bodyPr>
            <a:normAutofit fontScale="25000" lnSpcReduction="20000"/>
          </a:bodyPr>
          <a:lstStyle/>
          <a:p>
            <a:pPr>
              <a:buNone/>
            </a:pPr>
            <a:r>
              <a:rPr lang="en-US" sz="8000" dirty="0" smtClean="0">
                <a:solidFill>
                  <a:schemeClr val="bg1"/>
                </a:solidFill>
              </a:rPr>
              <a:t>﻿</a:t>
            </a:r>
            <a:r>
              <a:rPr lang="en-US" sz="7600" b="1" dirty="0" smtClean="0">
                <a:solidFill>
                  <a:srgbClr val="FF2F2F"/>
                </a:solidFill>
              </a:rPr>
              <a:t>Question #1: </a:t>
            </a:r>
            <a:r>
              <a:rPr lang="en-US" sz="6800" dirty="0" smtClean="0">
                <a:solidFill>
                  <a:schemeClr val="bg1"/>
                </a:solidFill>
              </a:rPr>
              <a:t>Why did you choose to become a teacher?</a:t>
            </a:r>
          </a:p>
          <a:p>
            <a:pPr lvl="1">
              <a:buFont typeface="Arial" pitchFamily="34" charset="0"/>
              <a:buChar char="•"/>
            </a:pPr>
            <a:r>
              <a:rPr lang="en-US" sz="6000" dirty="0" smtClean="0">
                <a:solidFill>
                  <a:schemeClr val="bg1"/>
                </a:solidFill>
              </a:rPr>
              <a:t>I'm a people person, and </a:t>
            </a:r>
            <a:r>
              <a:rPr lang="en-US" sz="6000" b="1" i="1" dirty="0" smtClean="0">
                <a:solidFill>
                  <a:schemeClr val="accent5">
                    <a:lumMod val="60000"/>
                    <a:lumOff val="40000"/>
                  </a:schemeClr>
                </a:solidFill>
              </a:rPr>
              <a:t>I like the interaction I have as a teacher.</a:t>
            </a:r>
          </a:p>
          <a:p>
            <a:pPr lvl="1">
              <a:buNone/>
            </a:pPr>
            <a:endParaRPr lang="en-US" sz="6400" dirty="0" smtClean="0">
              <a:solidFill>
                <a:schemeClr val="bg1"/>
              </a:solidFill>
            </a:endParaRPr>
          </a:p>
          <a:p>
            <a:pPr>
              <a:buNone/>
            </a:pPr>
            <a:r>
              <a:rPr lang="en-US" sz="7600" b="1" dirty="0" smtClean="0">
                <a:solidFill>
                  <a:srgbClr val="FF2F2F"/>
                </a:solidFill>
              </a:rPr>
              <a:t>Question #2: </a:t>
            </a:r>
            <a:r>
              <a:rPr lang="en-US" sz="6800" dirty="0" smtClean="0">
                <a:solidFill>
                  <a:schemeClr val="bg1"/>
                </a:solidFill>
              </a:rPr>
              <a:t>How do you teach math?</a:t>
            </a:r>
          </a:p>
          <a:p>
            <a:pPr lvl="1">
              <a:buFont typeface="Arial" pitchFamily="34" charset="0"/>
              <a:buChar char="•"/>
            </a:pPr>
            <a:r>
              <a:rPr lang="en-US" sz="7200" b="1" i="1" dirty="0" smtClean="0">
                <a:solidFill>
                  <a:schemeClr val="accent5">
                    <a:lumMod val="60000"/>
                    <a:lumOff val="40000"/>
                  </a:schemeClr>
                </a:solidFill>
              </a:rPr>
              <a:t>﻿</a:t>
            </a:r>
            <a:r>
              <a:rPr lang="en-US" sz="6000" b="1" i="1" dirty="0" smtClean="0">
                <a:solidFill>
                  <a:schemeClr val="accent5">
                    <a:lumMod val="60000"/>
                    <a:lumOff val="40000"/>
                  </a:schemeClr>
                </a:solidFill>
              </a:rPr>
              <a:t>Students learn in all different ways, and you have to provide for each way.</a:t>
            </a:r>
            <a:r>
              <a:rPr lang="en-US" sz="6000" dirty="0" smtClean="0">
                <a:solidFill>
                  <a:schemeClr val="bg1"/>
                </a:solidFill>
              </a:rPr>
              <a:t> Some students see you do it, and they learn that way. Others like to do it themselves, so it's better to introduce it and give them opportunities to work on it in class while you monitor. Some students learn better from each other, so you give them time to work with another person or group in class.  You can't do the same thing every day. The most effective teachers use a combination.</a:t>
            </a:r>
          </a:p>
          <a:p>
            <a:pPr lvl="1">
              <a:buNone/>
            </a:pPr>
            <a:endParaRPr lang="en-US" sz="6400" dirty="0" smtClean="0">
              <a:solidFill>
                <a:schemeClr val="bg1"/>
              </a:solidFill>
            </a:endParaRPr>
          </a:p>
          <a:p>
            <a:pPr>
              <a:buNone/>
            </a:pPr>
            <a:r>
              <a:rPr lang="en-US" sz="7600" b="1" dirty="0" smtClean="0">
                <a:solidFill>
                  <a:srgbClr val="FF2F2F"/>
                </a:solidFill>
              </a:rPr>
              <a:t>Question #3: </a:t>
            </a:r>
            <a:r>
              <a:rPr lang="en-US" sz="6800" dirty="0" smtClean="0">
                <a:solidFill>
                  <a:schemeClr val="bg1"/>
                </a:solidFill>
              </a:rPr>
              <a:t>Do you assign homework every day? Does it help your students to have homework to do after every math class?</a:t>
            </a:r>
          </a:p>
          <a:p>
            <a:pPr lvl="1">
              <a:buFont typeface="Arial" pitchFamily="34" charset="0"/>
              <a:buChar char="•"/>
            </a:pPr>
            <a:r>
              <a:rPr lang="en-US" sz="6000" dirty="0" smtClean="0">
                <a:solidFill>
                  <a:schemeClr val="bg1"/>
                </a:solidFill>
              </a:rPr>
              <a:t>Absolutely. </a:t>
            </a:r>
            <a:r>
              <a:rPr lang="en-US" sz="6000" b="1" i="1" dirty="0" smtClean="0">
                <a:solidFill>
                  <a:schemeClr val="accent5">
                    <a:lumMod val="60000"/>
                    <a:lumOff val="40000"/>
                  </a:schemeClr>
                </a:solidFill>
              </a:rPr>
              <a:t>Practice makes permanent. Homework is about practicing the skills you learn in class. </a:t>
            </a:r>
            <a:r>
              <a:rPr lang="en-US" sz="6000" dirty="0" smtClean="0">
                <a:solidFill>
                  <a:schemeClr val="bg1"/>
                </a:solidFill>
              </a:rPr>
              <a:t>Sometimes all you need to give is five problems for them to practice it enough.  When student ask why I give them homework, I ask them if they play an instrument or a sport. If they say yes, I ask them why do they practice if they already know how to play?</a:t>
            </a:r>
          </a:p>
          <a:p>
            <a:pPr lvl="1">
              <a:buFont typeface="Arial" pitchFamily="34" charset="0"/>
              <a:buChar char="•"/>
            </a:pPr>
            <a:endParaRPr lang="en-US" sz="6400" dirty="0" smtClean="0">
              <a:solidFill>
                <a:schemeClr val="bg1"/>
              </a:solidFill>
            </a:endParaRPr>
          </a:p>
          <a:p>
            <a:endParaRPr lang="en-US" sz="8000" dirty="0" smtClean="0">
              <a:solidFill>
                <a:schemeClr val="bg1"/>
              </a:solidFill>
            </a:endParaRPr>
          </a:p>
          <a:p>
            <a:endParaRPr lang="en-US" sz="6400" dirty="0" smtClean="0">
              <a:solidFill>
                <a:schemeClr val="bg1"/>
              </a:solidFill>
            </a:endParaRPr>
          </a:p>
          <a:p>
            <a:pPr>
              <a:buNone/>
            </a:pPr>
            <a:endParaRPr lang="en-US" dirty="0"/>
          </a:p>
        </p:txBody>
      </p:sp>
      <p:grpSp>
        <p:nvGrpSpPr>
          <p:cNvPr id="6" name="Group 5"/>
          <p:cNvGrpSpPr/>
          <p:nvPr/>
        </p:nvGrpSpPr>
        <p:grpSpPr>
          <a:xfrm>
            <a:off x="1219200" y="6010691"/>
            <a:ext cx="6363115" cy="962025"/>
            <a:chOff x="1219200" y="6010691"/>
            <a:chExt cx="6363115" cy="962025"/>
          </a:xfrm>
        </p:grpSpPr>
        <p:sp>
          <p:nvSpPr>
            <p:cNvPr id="9" name="Can 8"/>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an 9"/>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sp>
        <p:nvSpPr>
          <p:cNvPr id="13" name="Rectangle 12"/>
          <p:cNvSpPr/>
          <p:nvPr/>
        </p:nvSpPr>
        <p:spPr>
          <a:xfrm>
            <a:off x="6781800" y="3352800"/>
            <a:ext cx="1618147" cy="307777"/>
          </a:xfrm>
          <a:prstGeom prst="rect">
            <a:avLst/>
          </a:prstGeom>
        </p:spPr>
        <p:txBody>
          <a:bodyPr wrap="square">
            <a:spAutoFit/>
          </a:bodyPr>
          <a:lstStyle/>
          <a:p>
            <a:r>
              <a:rPr lang="en-US" sz="1400" dirty="0" smtClean="0">
                <a:solidFill>
                  <a:schemeClr val="bg1">
                    <a:lumMod val="65000"/>
                  </a:schemeClr>
                </a:solidFill>
              </a:rPr>
              <a:t>(thepartnership.us)</a:t>
            </a:r>
            <a:endParaRPr lang="en-US" sz="1400" dirty="0">
              <a:solidFill>
                <a:schemeClr val="bg1">
                  <a:lumMod val="65000"/>
                </a:schemeClr>
              </a:solidFill>
            </a:endParaRPr>
          </a:p>
        </p:txBody>
      </p:sp>
      <p:pic>
        <p:nvPicPr>
          <p:cNvPr id="14" name="Picture 13" descr="classroom-assistance.jpg"/>
          <p:cNvPicPr>
            <a:picLocks noChangeAspect="1"/>
          </p:cNvPicPr>
          <p:nvPr/>
        </p:nvPicPr>
        <p:blipFill>
          <a:blip r:embed="rId3" cstate="print">
            <a:lum bright="10000" contrast="10000"/>
          </a:blip>
          <a:stretch>
            <a:fillRect/>
          </a:stretch>
        </p:blipFill>
        <p:spPr>
          <a:xfrm>
            <a:off x="6705600" y="1600200"/>
            <a:ext cx="1752600" cy="1752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Rectangle 11"/>
          <p:cNvSpPr/>
          <p:nvPr/>
        </p:nvSpPr>
        <p:spPr>
          <a:xfrm>
            <a:off x="6553200" y="1447800"/>
            <a:ext cx="2057400" cy="4419600"/>
          </a:xfrm>
          <a:prstGeom prst="rect">
            <a:avLst/>
          </a:prstGeom>
          <a:noFill/>
          <a:ln>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6629400" y="3733801"/>
            <a:ext cx="1828800" cy="2031325"/>
          </a:xfrm>
          <a:prstGeom prst="rect">
            <a:avLst/>
          </a:prstGeom>
          <a:noFill/>
        </p:spPr>
        <p:txBody>
          <a:bodyPr wrap="square" rtlCol="0">
            <a:spAutoFit/>
          </a:bodyPr>
          <a:lstStyle/>
          <a:p>
            <a:pPr algn="ctr"/>
            <a:r>
              <a:rPr lang="en-US" dirty="0" smtClean="0">
                <a:solidFill>
                  <a:schemeClr val="bg1"/>
                </a:solidFill>
              </a:rPr>
              <a:t>These answers also show the importance of student-teacher interaction and how it’s a part of every class.</a:t>
            </a:r>
            <a:endParaRPr lang="en-US" dirty="0">
              <a:solidFill>
                <a:schemeClr val="bg1"/>
              </a:solidFill>
            </a:endParaRPr>
          </a:p>
        </p:txBody>
      </p:sp>
    </p:spTree>
  </p:cSld>
  <p:clrMapOvr>
    <a:masterClrMapping/>
  </p:clrMapOvr>
  <p:transition xmlns:p14="http://schemas.microsoft.com/office/powerpoint/2010/main">
    <p:push dir="r"/>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a:spLocks noGrp="1"/>
          </p:cNvSpPr>
          <p:nvPr>
            <p:ph type="title"/>
          </p:nvPr>
        </p:nvSpPr>
        <p:spPr/>
        <p:txBody>
          <a:bodyPr>
            <a:normAutofit/>
          </a:bodyPr>
          <a:lstStyle/>
          <a:p>
            <a:r>
              <a:rPr lang="en-US" sz="3400" dirty="0" smtClean="0">
                <a:solidFill>
                  <a:schemeClr val="bg1"/>
                </a:solidFill>
              </a:rPr>
              <a:t>Findings: Students vs. Teacher</a:t>
            </a:r>
            <a:endParaRPr lang="en-US" sz="3400" dirty="0">
              <a:solidFill>
                <a:schemeClr val="bg1"/>
              </a:solidFill>
            </a:endParaRPr>
          </a:p>
        </p:txBody>
      </p:sp>
      <p:sp>
        <p:nvSpPr>
          <p:cNvPr id="18" name="Content Placeholder 17"/>
          <p:cNvSpPr>
            <a:spLocks noGrp="1"/>
          </p:cNvSpPr>
          <p:nvPr>
            <p:ph idx="1"/>
          </p:nvPr>
        </p:nvSpPr>
        <p:spPr>
          <a:xfrm>
            <a:off x="838200" y="1524000"/>
            <a:ext cx="7467600" cy="4572000"/>
          </a:xfrm>
        </p:spPr>
        <p:txBody>
          <a:bodyPr>
            <a:normAutofit fontScale="62500" lnSpcReduction="20000"/>
          </a:bodyPr>
          <a:lstStyle/>
          <a:p>
            <a:r>
              <a:rPr lang="en-US" dirty="0" smtClean="0">
                <a:solidFill>
                  <a:schemeClr val="bg1"/>
                </a:solidFill>
              </a:rPr>
              <a:t>When I compared the students’ answers to the teacher’s answers from my interviews, I found some interesting correlations.</a:t>
            </a:r>
          </a:p>
          <a:p>
            <a:r>
              <a:rPr lang="en-US" b="1" dirty="0" smtClean="0">
                <a:solidFill>
                  <a:srgbClr val="FF2F2F"/>
                </a:solidFill>
              </a:rPr>
              <a:t>Comparison #1:</a:t>
            </a:r>
          </a:p>
          <a:p>
            <a:pPr lvl="1">
              <a:buFont typeface="Arial" pitchFamily="34" charset="0"/>
              <a:buChar char="•"/>
            </a:pPr>
            <a:r>
              <a:rPr lang="en-US" sz="2600" dirty="0" smtClean="0">
                <a:solidFill>
                  <a:schemeClr val="bg1"/>
                </a:solidFill>
              </a:rPr>
              <a:t>Most students said how practicing problems was a helpful way to learn math concepts, but each of them added to that.  Some said they like doing the problems in class, some said they like using pictures with the problems, and another student said they like to listen while the teacher does the problems in class.  </a:t>
            </a:r>
          </a:p>
          <a:p>
            <a:pPr lvl="1">
              <a:buFont typeface="Arial" pitchFamily="34" charset="0"/>
              <a:buChar char="•"/>
            </a:pPr>
            <a:r>
              <a:rPr lang="en-US" sz="2600" dirty="0" smtClean="0">
                <a:solidFill>
                  <a:schemeClr val="bg1"/>
                </a:solidFill>
              </a:rPr>
              <a:t>The teacher I interviewed talked about how each student learns differently so you have to present the information in several different ways.  Some like to watch the teacher do the problem, while others learn better in groups. </a:t>
            </a:r>
          </a:p>
          <a:p>
            <a:endParaRPr lang="en-US" dirty="0" smtClean="0">
              <a:solidFill>
                <a:schemeClr val="bg1"/>
              </a:solidFill>
            </a:endParaRPr>
          </a:p>
          <a:p>
            <a:r>
              <a:rPr lang="en-US" b="1" dirty="0" smtClean="0">
                <a:solidFill>
                  <a:srgbClr val="FF2F2F"/>
                </a:solidFill>
              </a:rPr>
              <a:t>Comparison #2:</a:t>
            </a:r>
          </a:p>
          <a:p>
            <a:pPr lvl="1">
              <a:buFont typeface="Arial" pitchFamily="34" charset="0"/>
              <a:buChar char="•"/>
            </a:pPr>
            <a:r>
              <a:rPr lang="en-US" sz="2600" dirty="0" smtClean="0">
                <a:solidFill>
                  <a:schemeClr val="bg1"/>
                </a:solidFill>
              </a:rPr>
              <a:t>Students said how homework is very helpful because it gives them a chance to ask questions and make sure they understand the material.</a:t>
            </a:r>
          </a:p>
          <a:p>
            <a:pPr lvl="1">
              <a:buFont typeface="Arial" pitchFamily="34" charset="0"/>
              <a:buChar char="•"/>
            </a:pPr>
            <a:r>
              <a:rPr lang="en-US" sz="2600" dirty="0" smtClean="0">
                <a:solidFill>
                  <a:schemeClr val="bg1"/>
                </a:solidFill>
              </a:rPr>
              <a:t>The teacher agreed that homework is extremely important, and he said how homework is more of a chance to practice the information they already learned in class and make sure they understand.</a:t>
            </a:r>
          </a:p>
          <a:p>
            <a:pPr lvl="1">
              <a:buFont typeface="Arial" pitchFamily="34" charset="0"/>
              <a:buChar char="•"/>
            </a:pPr>
            <a:endParaRPr lang="en-US" dirty="0" smtClean="0">
              <a:solidFill>
                <a:schemeClr val="bg1"/>
              </a:solidFill>
            </a:endParaRPr>
          </a:p>
          <a:p>
            <a:pPr lvl="1">
              <a:buFont typeface="Arial" pitchFamily="34" charset="0"/>
              <a:buChar char="•"/>
            </a:pPr>
            <a:endParaRPr lang="en-US" dirty="0" smtClean="0">
              <a:solidFill>
                <a:schemeClr val="bg1"/>
              </a:solidFill>
            </a:endParaRPr>
          </a:p>
          <a:p>
            <a:endParaRPr lang="en-US" dirty="0"/>
          </a:p>
        </p:txBody>
      </p:sp>
      <p:grpSp>
        <p:nvGrpSpPr>
          <p:cNvPr id="8" name="Group 7"/>
          <p:cNvGrpSpPr/>
          <p:nvPr/>
        </p:nvGrpSpPr>
        <p:grpSpPr>
          <a:xfrm>
            <a:off x="1219200" y="6010691"/>
            <a:ext cx="6363115" cy="962025"/>
            <a:chOff x="1219200" y="6010691"/>
            <a:chExt cx="6363115" cy="962025"/>
          </a:xfrm>
        </p:grpSpPr>
        <p:sp>
          <p:nvSpPr>
            <p:cNvPr id="9" name="Can 8"/>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an 9"/>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spTree>
  </p:cSld>
  <p:clrMapOvr>
    <a:masterClrMapping/>
  </p:clrMapOvr>
  <p:transition xmlns:p14="http://schemas.microsoft.com/office/powerpoint/2010/main">
    <p:push dir="u"/>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Findings: Classroom Observations</a:t>
            </a:r>
            <a:endParaRPr lang="en-US" sz="3400" dirty="0">
              <a:solidFill>
                <a:schemeClr val="bg1"/>
              </a:solidFill>
            </a:endParaRPr>
          </a:p>
        </p:txBody>
      </p:sp>
      <p:sp>
        <p:nvSpPr>
          <p:cNvPr id="11" name="Content Placeholder 10"/>
          <p:cNvSpPr>
            <a:spLocks noGrp="1"/>
          </p:cNvSpPr>
          <p:nvPr>
            <p:ph idx="1"/>
          </p:nvPr>
        </p:nvSpPr>
        <p:spPr/>
        <p:txBody>
          <a:bodyPr>
            <a:normAutofit fontScale="92500" lnSpcReduction="20000"/>
          </a:bodyPr>
          <a:lstStyle/>
          <a:p>
            <a:pPr>
              <a:buNone/>
            </a:pPr>
            <a:r>
              <a:rPr lang="en-US" sz="1800" dirty="0" smtClean="0">
                <a:solidFill>
                  <a:schemeClr val="bg1"/>
                </a:solidFill>
              </a:rPr>
              <a:t>I observed a </a:t>
            </a:r>
            <a:r>
              <a:rPr lang="en-US" sz="1800" b="1" dirty="0" smtClean="0">
                <a:solidFill>
                  <a:srgbClr val="FF2F2F"/>
                </a:solidFill>
              </a:rPr>
              <a:t>Calculus 2 Class </a:t>
            </a:r>
            <a:r>
              <a:rPr lang="en-US" sz="1800" dirty="0" smtClean="0">
                <a:solidFill>
                  <a:schemeClr val="bg1"/>
                </a:solidFill>
              </a:rPr>
              <a:t>for one period to see what sort of data I would collect.</a:t>
            </a:r>
            <a:endParaRPr lang="en-US" sz="1800" b="1" dirty="0" smtClean="0">
              <a:solidFill>
                <a:srgbClr val="FF2F2F"/>
              </a:solidFill>
            </a:endParaRPr>
          </a:p>
          <a:p>
            <a:pPr>
              <a:buNone/>
            </a:pPr>
            <a:endParaRPr lang="en-US" sz="1800" dirty="0" smtClean="0">
              <a:solidFill>
                <a:schemeClr val="bg1"/>
              </a:solidFill>
            </a:endParaRPr>
          </a:p>
          <a:p>
            <a:r>
              <a:rPr lang="en-US" sz="1800" dirty="0" smtClean="0">
                <a:solidFill>
                  <a:schemeClr val="bg1"/>
                </a:solidFill>
              </a:rPr>
              <a:t>The professor began class by giving notes on the overhead projector.  </a:t>
            </a:r>
            <a:r>
              <a:rPr lang="en-US" sz="1800" b="1" i="1" dirty="0" smtClean="0">
                <a:solidFill>
                  <a:schemeClr val="accent5">
                    <a:lumMod val="60000"/>
                    <a:lumOff val="40000"/>
                  </a:schemeClr>
                </a:solidFill>
              </a:rPr>
              <a:t>She would introduce a concept or theorem, and then give several examples for the class to do together.</a:t>
            </a:r>
            <a:r>
              <a:rPr lang="en-US" sz="1800" dirty="0" smtClean="0">
                <a:solidFill>
                  <a:schemeClr val="bg1"/>
                </a:solidFill>
              </a:rPr>
              <a:t>  She made sure the material made sense before moving on to the next concept.  She explained concepts by giving real world examples, which was helpful.</a:t>
            </a:r>
          </a:p>
          <a:p>
            <a:r>
              <a:rPr lang="en-US" sz="1800" dirty="0" smtClean="0">
                <a:solidFill>
                  <a:schemeClr val="bg1"/>
                </a:solidFill>
              </a:rPr>
              <a:t>The professor went over the material that would be on next week’s test, and several students asked questions.  Since the test is scheduled outside of class time (due to the flood), she said she would work out another time for anyone who couldn’t make the test date.</a:t>
            </a:r>
          </a:p>
          <a:p>
            <a:r>
              <a:rPr lang="en-US" sz="1800" dirty="0" smtClean="0">
                <a:solidFill>
                  <a:schemeClr val="bg1"/>
                </a:solidFill>
              </a:rPr>
              <a:t>Then, there was a quick review session.  </a:t>
            </a:r>
            <a:r>
              <a:rPr lang="en-US" sz="1800" b="1" i="1" dirty="0" smtClean="0">
                <a:solidFill>
                  <a:schemeClr val="accent5">
                    <a:lumMod val="60000"/>
                    <a:lumOff val="40000"/>
                  </a:schemeClr>
                </a:solidFill>
              </a:rPr>
              <a:t>Students asked questions </a:t>
            </a:r>
            <a:r>
              <a:rPr lang="en-US" sz="1800" dirty="0" smtClean="0">
                <a:solidFill>
                  <a:schemeClr val="bg1"/>
                </a:solidFill>
              </a:rPr>
              <a:t>about homework, how to do certain problems, and about how the test was set up.</a:t>
            </a:r>
          </a:p>
          <a:p>
            <a:pPr>
              <a:buNone/>
            </a:pPr>
            <a:endParaRPr lang="en-US" sz="1800" dirty="0" smtClean="0">
              <a:solidFill>
                <a:schemeClr val="bg1"/>
              </a:solidFill>
            </a:endParaRPr>
          </a:p>
          <a:p>
            <a:pPr>
              <a:buNone/>
            </a:pPr>
            <a:r>
              <a:rPr lang="en-US" sz="1800" dirty="0" smtClean="0">
                <a:solidFill>
                  <a:schemeClr val="bg1"/>
                </a:solidFill>
              </a:rPr>
              <a:t>Throughout the class, the professor gave examples for the students to do so they could practice each concept, which is what students prefer according to the interviews.</a:t>
            </a:r>
          </a:p>
          <a:p>
            <a:pPr>
              <a:buNone/>
            </a:pPr>
            <a:r>
              <a:rPr lang="en-US" sz="1800" dirty="0" smtClean="0">
                <a:solidFill>
                  <a:schemeClr val="bg1"/>
                </a:solidFill>
              </a:rPr>
              <a:t>There was also time during class to ask questions either about homework or the new material.  This in addition to the information from the interviews shows the importance of student-teacher interaction.</a:t>
            </a:r>
          </a:p>
          <a:p>
            <a:pPr>
              <a:buNone/>
            </a:pPr>
            <a:endParaRPr lang="en-US" sz="1800" dirty="0" smtClean="0">
              <a:solidFill>
                <a:schemeClr val="bg1"/>
              </a:solidFill>
            </a:endParaRPr>
          </a:p>
          <a:p>
            <a:pPr>
              <a:buNone/>
            </a:pPr>
            <a:endParaRPr lang="en-US" sz="1800" dirty="0" smtClean="0">
              <a:solidFill>
                <a:schemeClr val="bg1"/>
              </a:solidFill>
            </a:endParaRP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3" name="Picture 12" descr="Compass-01-june.gif"/>
          <p:cNvPicPr>
            <a:picLocks noChangeAspect="1"/>
          </p:cNvPicPr>
          <p:nvPr/>
        </p:nvPicPr>
        <p:blipFill>
          <a:blip r:embed="rId3" cstate="print">
            <a:lum bright="40000" contrast="40000"/>
          </a:blip>
          <a:stretch>
            <a:fillRect/>
          </a:stretch>
        </p:blipFill>
        <p:spPr>
          <a:xfrm rot="21145609">
            <a:off x="533400" y="533400"/>
            <a:ext cx="885825" cy="876300"/>
          </a:xfrm>
          <a:prstGeom prst="rect">
            <a:avLst/>
          </a:prstGeom>
        </p:spPr>
      </p:pic>
      <p:pic>
        <p:nvPicPr>
          <p:cNvPr id="14" name="Picture 13" descr="crayons-01.gif"/>
          <p:cNvPicPr>
            <a:picLocks noChangeAspect="1"/>
          </p:cNvPicPr>
          <p:nvPr/>
        </p:nvPicPr>
        <p:blipFill>
          <a:blip r:embed="rId4" cstate="print"/>
          <a:stretch>
            <a:fillRect/>
          </a:stretch>
        </p:blipFill>
        <p:spPr>
          <a:xfrm>
            <a:off x="8229600" y="1219200"/>
            <a:ext cx="381000" cy="653143"/>
          </a:xfrm>
          <a:prstGeom prst="rect">
            <a:avLst/>
          </a:prstGeom>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Findings: Classroom Observations</a:t>
            </a:r>
            <a:endParaRPr lang="en-US" sz="3400" dirty="0">
              <a:solidFill>
                <a:schemeClr val="bg1"/>
              </a:solidFill>
            </a:endParaRPr>
          </a:p>
        </p:txBody>
      </p:sp>
      <p:sp>
        <p:nvSpPr>
          <p:cNvPr id="3" name="Content Placeholder 2"/>
          <p:cNvSpPr>
            <a:spLocks noGrp="1"/>
          </p:cNvSpPr>
          <p:nvPr>
            <p:ph idx="1"/>
          </p:nvPr>
        </p:nvSpPr>
        <p:spPr/>
        <p:txBody>
          <a:bodyPr>
            <a:normAutofit lnSpcReduction="10000"/>
          </a:bodyPr>
          <a:lstStyle/>
          <a:p>
            <a:pPr>
              <a:buNone/>
            </a:pPr>
            <a:r>
              <a:rPr lang="en-US" sz="1700" dirty="0" smtClean="0">
                <a:solidFill>
                  <a:schemeClr val="bg1"/>
                </a:solidFill>
              </a:rPr>
              <a:t>I observed a </a:t>
            </a:r>
            <a:r>
              <a:rPr lang="en-US" sz="1700" b="1" dirty="0" smtClean="0">
                <a:solidFill>
                  <a:srgbClr val="FF2F2F"/>
                </a:solidFill>
              </a:rPr>
              <a:t>Discrete Math Class </a:t>
            </a:r>
            <a:r>
              <a:rPr lang="en-US" sz="1700" dirty="0" smtClean="0">
                <a:solidFill>
                  <a:schemeClr val="bg1"/>
                </a:solidFill>
              </a:rPr>
              <a:t>as well to see if I found similar observations.</a:t>
            </a:r>
            <a:endParaRPr lang="en-US" sz="1700" b="1" dirty="0" smtClean="0">
              <a:solidFill>
                <a:srgbClr val="FF2F2F"/>
              </a:solidFill>
            </a:endParaRPr>
          </a:p>
          <a:p>
            <a:pPr>
              <a:buNone/>
            </a:pPr>
            <a:endParaRPr lang="en-US" sz="1700" b="1" dirty="0" smtClean="0">
              <a:solidFill>
                <a:srgbClr val="FF2F2F"/>
              </a:solidFill>
            </a:endParaRPr>
          </a:p>
          <a:p>
            <a:r>
              <a:rPr lang="en-US" sz="1700" dirty="0" smtClean="0">
                <a:solidFill>
                  <a:schemeClr val="bg1"/>
                </a:solidFill>
              </a:rPr>
              <a:t>At the beginning of class, the professor handed out quizzes as well as a copy of the answer sheet for students to have</a:t>
            </a:r>
            <a:r>
              <a:rPr lang="en-US" sz="1700" b="1" i="1" dirty="0" smtClean="0">
                <a:solidFill>
                  <a:schemeClr val="accent5">
                    <a:lumMod val="60000"/>
                    <a:lumOff val="40000"/>
                  </a:schemeClr>
                </a:solidFill>
              </a:rPr>
              <a:t>.  He asked if there were any questions </a:t>
            </a:r>
            <a:r>
              <a:rPr lang="en-US" sz="1700" dirty="0" smtClean="0">
                <a:solidFill>
                  <a:schemeClr val="bg1"/>
                </a:solidFill>
              </a:rPr>
              <a:t>on the quiz.  Only one student had a question.</a:t>
            </a:r>
          </a:p>
          <a:p>
            <a:r>
              <a:rPr lang="en-US" sz="1700" dirty="0" smtClean="0">
                <a:solidFill>
                  <a:schemeClr val="bg1"/>
                </a:solidFill>
              </a:rPr>
              <a:t>Then, </a:t>
            </a:r>
            <a:r>
              <a:rPr lang="en-US" sz="1700" b="1" i="1" dirty="0" smtClean="0">
                <a:solidFill>
                  <a:schemeClr val="accent5">
                    <a:lumMod val="60000"/>
                    <a:lumOff val="40000"/>
                  </a:schemeClr>
                </a:solidFill>
              </a:rPr>
              <a:t>students were free to ask any homework questions</a:t>
            </a:r>
            <a:r>
              <a:rPr lang="en-US" sz="1700" dirty="0" smtClean="0">
                <a:solidFill>
                  <a:schemeClr val="bg1"/>
                </a:solidFill>
              </a:rPr>
              <a:t>.  Several students had questions, and the professor showed how to do them on the whiteboard.</a:t>
            </a:r>
          </a:p>
          <a:p>
            <a:r>
              <a:rPr lang="en-US" sz="1700" dirty="0" smtClean="0">
                <a:solidFill>
                  <a:schemeClr val="bg1"/>
                </a:solidFill>
              </a:rPr>
              <a:t>Then he went into the notes, which he wrote on the whiteboard.  He started with a concept, and </a:t>
            </a:r>
            <a:r>
              <a:rPr lang="en-US" sz="1700" b="1" i="1" dirty="0" smtClean="0">
                <a:solidFill>
                  <a:schemeClr val="accent5">
                    <a:lumMod val="60000"/>
                    <a:lumOff val="40000"/>
                  </a:schemeClr>
                </a:solidFill>
              </a:rPr>
              <a:t>then gave several examples.  </a:t>
            </a:r>
            <a:r>
              <a:rPr lang="en-US" sz="1700" dirty="0" smtClean="0">
                <a:solidFill>
                  <a:schemeClr val="bg1"/>
                </a:solidFill>
              </a:rPr>
              <a:t>As he did the examples, he asked the students what he should do next in the problem to make sure they understood the concept.  He asked if anyone had questions before he moved on.  </a:t>
            </a:r>
          </a:p>
          <a:p>
            <a:pPr>
              <a:buNone/>
            </a:pPr>
            <a:endParaRPr lang="en-US" sz="1700" dirty="0" smtClean="0">
              <a:solidFill>
                <a:schemeClr val="bg1"/>
              </a:solidFill>
            </a:endParaRPr>
          </a:p>
          <a:p>
            <a:pPr>
              <a:buNone/>
            </a:pPr>
            <a:r>
              <a:rPr lang="en-US" sz="1700" dirty="0" smtClean="0">
                <a:solidFill>
                  <a:schemeClr val="bg1"/>
                </a:solidFill>
              </a:rPr>
              <a:t>As in the Calculus 2 class, the professor gave examples for the students to do so they could practice each concept.</a:t>
            </a:r>
          </a:p>
          <a:p>
            <a:pPr>
              <a:buNone/>
            </a:pPr>
            <a:r>
              <a:rPr lang="en-US" sz="1700" dirty="0" smtClean="0">
                <a:solidFill>
                  <a:schemeClr val="bg1"/>
                </a:solidFill>
              </a:rPr>
              <a:t>There was also time during class to ask questions either about the quizzes, homework, or the new material.  This class also shows how student-teacher interaction is an important every-day thing.</a:t>
            </a:r>
          </a:p>
          <a:p>
            <a:pPr>
              <a:buNone/>
            </a:pPr>
            <a:endParaRPr lang="en-US" sz="1800" dirty="0" smtClean="0">
              <a:solidFill>
                <a:schemeClr val="bg1"/>
              </a:solidFill>
            </a:endParaRP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1" name="Picture 10" descr="Compass-01-june.gif"/>
          <p:cNvPicPr>
            <a:picLocks noChangeAspect="1"/>
          </p:cNvPicPr>
          <p:nvPr/>
        </p:nvPicPr>
        <p:blipFill>
          <a:blip r:embed="rId3" cstate="print">
            <a:lum bright="40000" contrast="40000"/>
          </a:blip>
          <a:stretch>
            <a:fillRect/>
          </a:stretch>
        </p:blipFill>
        <p:spPr>
          <a:xfrm rot="375133">
            <a:off x="7588882" y="731430"/>
            <a:ext cx="885825" cy="876300"/>
          </a:xfrm>
          <a:prstGeom prst="rect">
            <a:avLst/>
          </a:prstGeom>
        </p:spPr>
      </p:pic>
      <p:pic>
        <p:nvPicPr>
          <p:cNvPr id="12" name="Picture 11" descr="crayons-01.gif"/>
          <p:cNvPicPr>
            <a:picLocks noChangeAspect="1"/>
          </p:cNvPicPr>
          <p:nvPr/>
        </p:nvPicPr>
        <p:blipFill>
          <a:blip r:embed="rId4" cstate="print"/>
          <a:stretch>
            <a:fillRect/>
          </a:stretch>
        </p:blipFill>
        <p:spPr>
          <a:xfrm flipH="1">
            <a:off x="838200" y="609600"/>
            <a:ext cx="381000" cy="653143"/>
          </a:xfrm>
          <a:prstGeom prst="rect">
            <a:avLst/>
          </a:prstGeom>
        </p:spPr>
      </p:pic>
    </p:spTree>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0" dirty="0" smtClean="0">
                <a:solidFill>
                  <a:schemeClr val="bg1"/>
                </a:solidFill>
              </a:rPr>
              <a:t>Conclusion</a:t>
            </a:r>
            <a:endParaRPr lang="en-US" sz="3200" b="0" dirty="0">
              <a:solidFill>
                <a:schemeClr val="bg1"/>
              </a:solidFill>
            </a:endParaRPr>
          </a:p>
        </p:txBody>
      </p:sp>
      <p:sp>
        <p:nvSpPr>
          <p:cNvPr id="9" name="Text Placeholder 8"/>
          <p:cNvSpPr>
            <a:spLocks noGrp="1"/>
          </p:cNvSpPr>
          <p:nvPr>
            <p:ph type="body" idx="1"/>
          </p:nvPr>
        </p:nvSpPr>
        <p:spPr/>
        <p:txBody>
          <a:bodyPr/>
          <a:lstStyle/>
          <a:p>
            <a:r>
              <a:rPr lang="en-US" dirty="0" smtClean="0"/>
              <a:t>CLUE Project</a:t>
            </a:r>
            <a:endParaRPr lang="en-US" dirty="0"/>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spTree>
  </p:cSld>
  <p:clrMapOvr>
    <a:masterClrMapping/>
  </p:clrMapOvr>
  <p:transition xmlns:p14="http://schemas.microsoft.com/office/powerpoint/2010/main">
    <p:push dir="d"/>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400" dirty="0" smtClean="0">
                <a:solidFill>
                  <a:schemeClr val="bg1"/>
                </a:solidFill>
              </a:rPr>
              <a:t>Conclusion</a:t>
            </a:r>
            <a:endParaRPr lang="en-US" sz="3400" dirty="0">
              <a:solidFill>
                <a:schemeClr val="bg1"/>
              </a:solidFill>
            </a:endParaRPr>
          </a:p>
        </p:txBody>
      </p:sp>
      <p:sp>
        <p:nvSpPr>
          <p:cNvPr id="9" name="Content Placeholder 8"/>
          <p:cNvSpPr>
            <a:spLocks noGrp="1"/>
          </p:cNvSpPr>
          <p:nvPr>
            <p:ph idx="1"/>
          </p:nvPr>
        </p:nvSpPr>
        <p:spPr/>
        <p:txBody>
          <a:bodyPr>
            <a:normAutofit/>
          </a:bodyPr>
          <a:lstStyle/>
          <a:p>
            <a:pPr>
              <a:buNone/>
            </a:pPr>
            <a:r>
              <a:rPr lang="en-US" sz="1800" dirty="0" smtClean="0">
                <a:solidFill>
                  <a:schemeClr val="bg1"/>
                </a:solidFill>
              </a:rPr>
              <a:t>A teacher’s attitude and teaching style can affect how well students do in the class.  </a:t>
            </a:r>
          </a:p>
          <a:p>
            <a:pPr lvl="1">
              <a:buFont typeface="Arial" pitchFamily="34" charset="0"/>
              <a:buChar char="•"/>
            </a:pPr>
            <a:r>
              <a:rPr lang="en-US" sz="1800" dirty="0" smtClean="0">
                <a:solidFill>
                  <a:schemeClr val="bg1"/>
                </a:solidFill>
              </a:rPr>
              <a:t>4 of the students I interviewed said that how well they do in the class depends on the teacher.  The high school student said she is less motivated to do the work if the teacher rambles on about herself.</a:t>
            </a:r>
          </a:p>
          <a:p>
            <a:pPr lvl="1">
              <a:buFont typeface="Arial" pitchFamily="34" charset="0"/>
              <a:buChar char="•"/>
            </a:pPr>
            <a:r>
              <a:rPr lang="en-US" sz="1800" dirty="0" smtClean="0">
                <a:solidFill>
                  <a:schemeClr val="bg1"/>
                </a:solidFill>
              </a:rPr>
              <a:t>The high school teacher I interviewed said how the most effective teachers use a combination of teaching styles to help their students learn since each student learns differently.</a:t>
            </a:r>
          </a:p>
          <a:p>
            <a:pPr marL="342900" lvl="1" indent="-342900">
              <a:buNone/>
            </a:pPr>
            <a:r>
              <a:rPr lang="en-US" sz="1800" dirty="0" smtClean="0">
                <a:solidFill>
                  <a:schemeClr val="bg1"/>
                </a:solidFill>
              </a:rPr>
              <a:t>This information suggests that students are more likely to take an interest in the class if the teacher is willing to take an interest in them or provide for their learning needs. *</a:t>
            </a:r>
          </a:p>
          <a:p>
            <a:pPr>
              <a:buNone/>
            </a:pPr>
            <a:endParaRPr lang="en-US" sz="1800" dirty="0" smtClean="0">
              <a:solidFill>
                <a:schemeClr val="bg1"/>
              </a:solidFill>
            </a:endParaRPr>
          </a:p>
          <a:p>
            <a:pPr lvl="1">
              <a:buFont typeface="Courier New" pitchFamily="49" charset="0"/>
              <a:buChar char="o"/>
            </a:pPr>
            <a:endParaRPr lang="en-US" sz="1400" dirty="0" smtClean="0">
              <a:solidFill>
                <a:schemeClr val="bg1"/>
              </a:solidFill>
            </a:endParaRPr>
          </a:p>
          <a:p>
            <a:pPr lvl="1">
              <a:buNone/>
            </a:pPr>
            <a:r>
              <a:rPr lang="en-US" sz="1000" dirty="0" smtClean="0">
                <a:solidFill>
                  <a:schemeClr val="bg1"/>
                </a:solidFill>
              </a:rPr>
              <a:t>*The 3 IN’s</a:t>
            </a: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0" name="Picture 9" descr="animated-gifs-light-bulbs-32.gif"/>
          <p:cNvPicPr>
            <a:picLocks noChangeAspect="1"/>
          </p:cNvPicPr>
          <p:nvPr/>
        </p:nvPicPr>
        <p:blipFill>
          <a:blip r:embed="rId3" cstate="print"/>
          <a:stretch>
            <a:fillRect/>
          </a:stretch>
        </p:blipFill>
        <p:spPr>
          <a:xfrm rot="264796">
            <a:off x="5766370" y="508570"/>
            <a:ext cx="644907" cy="644907"/>
          </a:xfrm>
          <a:prstGeom prst="rect">
            <a:avLst/>
          </a:prstGeom>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Conclusion</a:t>
            </a:r>
            <a:endParaRPr lang="en-US" sz="3400" dirty="0">
              <a:solidFill>
                <a:schemeClr val="bg1"/>
              </a:solidFill>
            </a:endParaRPr>
          </a:p>
        </p:txBody>
      </p:sp>
      <p:sp>
        <p:nvSpPr>
          <p:cNvPr id="3" name="Content Placeholder 2"/>
          <p:cNvSpPr>
            <a:spLocks noGrp="1"/>
          </p:cNvSpPr>
          <p:nvPr>
            <p:ph idx="1"/>
          </p:nvPr>
        </p:nvSpPr>
        <p:spPr/>
        <p:txBody>
          <a:bodyPr>
            <a:normAutofit fontScale="92500" lnSpcReduction="10000"/>
          </a:bodyPr>
          <a:lstStyle/>
          <a:p>
            <a:pPr>
              <a:buNone/>
            </a:pPr>
            <a:r>
              <a:rPr lang="en-US" sz="1900" dirty="0" smtClean="0">
                <a:solidFill>
                  <a:schemeClr val="bg1"/>
                </a:solidFill>
              </a:rPr>
              <a:t>Students learn in different ways, but many students find visuals and practice problems the best way to learn math.  </a:t>
            </a:r>
          </a:p>
          <a:p>
            <a:pPr lvl="1">
              <a:buFont typeface="Courier New" pitchFamily="49" charset="0"/>
              <a:buChar char="o"/>
            </a:pPr>
            <a:r>
              <a:rPr lang="en-US" sz="1900" dirty="0" smtClean="0">
                <a:solidFill>
                  <a:schemeClr val="bg1"/>
                </a:solidFill>
              </a:rPr>
              <a:t>3 of the students I interviewed said they were visual learners and that pictures helped them with math problems.</a:t>
            </a:r>
          </a:p>
          <a:p>
            <a:pPr lvl="1">
              <a:buFont typeface="Courier New" pitchFamily="49" charset="0"/>
              <a:buChar char="o"/>
            </a:pPr>
            <a:r>
              <a:rPr lang="en-US" sz="1900" dirty="0" smtClean="0">
                <a:solidFill>
                  <a:schemeClr val="bg1"/>
                </a:solidFill>
              </a:rPr>
              <a:t>3 of the students I interviewed said that they learn concepts or study by doing practice problems.</a:t>
            </a:r>
          </a:p>
          <a:p>
            <a:pPr lvl="1">
              <a:buFont typeface="Courier New" pitchFamily="49" charset="0"/>
              <a:buChar char="o"/>
            </a:pPr>
            <a:r>
              <a:rPr lang="en-US" sz="1900" dirty="0" smtClean="0">
                <a:solidFill>
                  <a:schemeClr val="bg1"/>
                </a:solidFill>
              </a:rPr>
              <a:t>In both of the classrooms I observed, the professors gave many examples in class for the students to work on.  </a:t>
            </a:r>
          </a:p>
          <a:p>
            <a:pPr marL="342900" lvl="1" indent="-342900">
              <a:buNone/>
            </a:pPr>
            <a:r>
              <a:rPr lang="en-US" sz="1900" dirty="0" smtClean="0">
                <a:solidFill>
                  <a:schemeClr val="bg1"/>
                </a:solidFill>
              </a:rPr>
              <a:t>This suggests that math is a subject in which students learn best by doing or seeing rather than listening.  This is probably because math consists of a lot of processes or theorems that are then applied to math problems.  Examples show students how to apply these theorems. *</a:t>
            </a:r>
          </a:p>
          <a:p>
            <a:endParaRPr lang="en-US" sz="1800" dirty="0" smtClean="0">
              <a:solidFill>
                <a:schemeClr val="bg1"/>
              </a:solidFill>
            </a:endParaRPr>
          </a:p>
          <a:p>
            <a:pPr lvl="1">
              <a:buFont typeface="Courier New" pitchFamily="49" charset="0"/>
              <a:buChar char="o"/>
            </a:pPr>
            <a:endParaRPr lang="en-US" sz="1800" dirty="0" smtClean="0">
              <a:solidFill>
                <a:schemeClr val="bg1"/>
              </a:solidFill>
            </a:endParaRPr>
          </a:p>
          <a:p>
            <a:pPr lvl="1">
              <a:buNone/>
            </a:pPr>
            <a:endParaRPr lang="en-US" sz="1800" dirty="0" smtClean="0">
              <a:solidFill>
                <a:schemeClr val="bg1"/>
              </a:solidFill>
            </a:endParaRPr>
          </a:p>
          <a:p>
            <a:pPr lvl="1">
              <a:buNone/>
            </a:pPr>
            <a:r>
              <a:rPr lang="en-US" sz="1100" dirty="0" smtClean="0">
                <a:solidFill>
                  <a:schemeClr val="bg1"/>
                </a:solidFill>
              </a:rPr>
              <a:t>*The 3 IN’s</a:t>
            </a:r>
            <a:endParaRPr lang="en-US" sz="1100" dirty="0">
              <a:solidFill>
                <a:schemeClr val="bg1"/>
              </a:solidFill>
            </a:endParaRP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0" name="Picture 9" descr="animated-gifs-light-bulbs-32.gif"/>
          <p:cNvPicPr>
            <a:picLocks noChangeAspect="1"/>
          </p:cNvPicPr>
          <p:nvPr/>
        </p:nvPicPr>
        <p:blipFill>
          <a:blip r:embed="rId3" cstate="print"/>
          <a:stretch>
            <a:fillRect/>
          </a:stretch>
        </p:blipFill>
        <p:spPr>
          <a:xfrm rot="20691902">
            <a:off x="2816206" y="606405"/>
            <a:ext cx="644907" cy="644907"/>
          </a:xfrm>
          <a:prstGeom prst="rect">
            <a:avLst/>
          </a:prstGeom>
        </p:spPr>
      </p:pic>
    </p:spTree>
  </p:cSld>
  <p:clrMapOvr>
    <a:masterClrMapping/>
  </p:clrMapOvr>
  <p:transition xmlns:p14="http://schemas.microsoft.com/office/powerpoint/2010/main">
    <p:push dir="d"/>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Works Cited</a:t>
            </a:r>
            <a:endParaRPr lang="en-US" sz="3400" dirty="0">
              <a:solidFill>
                <a:schemeClr val="bg1"/>
              </a:solidFill>
            </a:endParaRPr>
          </a:p>
        </p:txBody>
      </p:sp>
      <p:sp>
        <p:nvSpPr>
          <p:cNvPr id="3" name="Content Placeholder 2"/>
          <p:cNvSpPr>
            <a:spLocks noGrp="1"/>
          </p:cNvSpPr>
          <p:nvPr>
            <p:ph idx="1"/>
          </p:nvPr>
        </p:nvSpPr>
        <p:spPr/>
        <p:txBody>
          <a:bodyPr>
            <a:normAutofit/>
          </a:bodyPr>
          <a:lstStyle/>
          <a:p>
            <a:r>
              <a:rPr lang="en-US" sz="1800" dirty="0" smtClean="0">
                <a:solidFill>
                  <a:schemeClr val="bg1"/>
                </a:solidFill>
              </a:rPr>
              <a:t>Heath, Shirley and Brian Street. </a:t>
            </a:r>
            <a:r>
              <a:rPr lang="en-US" sz="1800" i="1" dirty="0" smtClean="0">
                <a:solidFill>
                  <a:schemeClr val="bg1"/>
                </a:solidFill>
              </a:rPr>
              <a:t>On Ethnography</a:t>
            </a:r>
            <a:r>
              <a:rPr lang="en-US" sz="1800" dirty="0" smtClean="0">
                <a:solidFill>
                  <a:schemeClr val="bg1"/>
                </a:solidFill>
              </a:rPr>
              <a:t>. New York: Teachers College Press, 2008.</a:t>
            </a:r>
          </a:p>
          <a:p>
            <a:r>
              <a:rPr lang="en-US" sz="1800" dirty="0" smtClean="0">
                <a:solidFill>
                  <a:schemeClr val="bg1"/>
                </a:solidFill>
              </a:rPr>
              <a:t>Nathan, Rebekah. </a:t>
            </a:r>
            <a:r>
              <a:rPr lang="en-US" sz="1800" i="1" dirty="0" smtClean="0">
                <a:solidFill>
                  <a:schemeClr val="bg1"/>
                </a:solidFill>
              </a:rPr>
              <a:t>My Freshman Year: What a Professor Learned by Becoming a Student</a:t>
            </a:r>
            <a:r>
              <a:rPr lang="en-US" sz="1800" dirty="0" smtClean="0">
                <a:solidFill>
                  <a:schemeClr val="bg1"/>
                </a:solidFill>
              </a:rPr>
              <a:t>. New York: Cornell University Press, 2005.</a:t>
            </a:r>
          </a:p>
          <a:p>
            <a:r>
              <a:rPr lang="en-US" sz="1800" dirty="0" smtClean="0">
                <a:solidFill>
                  <a:schemeClr val="bg1"/>
                </a:solidFill>
              </a:rPr>
              <a:t>www.edudemic.com</a:t>
            </a:r>
          </a:p>
          <a:p>
            <a:r>
              <a:rPr lang="en-US" sz="1800" dirty="0" smtClean="0">
                <a:solidFill>
                  <a:schemeClr val="bg1"/>
                </a:solidFill>
              </a:rPr>
              <a:t>www.kivettbednar.com</a:t>
            </a:r>
          </a:p>
          <a:p>
            <a:r>
              <a:rPr lang="en-US" sz="1800" dirty="0" smtClean="0">
                <a:solidFill>
                  <a:schemeClr val="bg1"/>
                </a:solidFill>
              </a:rPr>
              <a:t>www.thepartnership.us</a:t>
            </a:r>
          </a:p>
          <a:p>
            <a:pPr>
              <a:buNone/>
            </a:pPr>
            <a:endParaRPr lang="en-US" sz="1800" dirty="0" smtClean="0">
              <a:solidFill>
                <a:schemeClr val="bg1"/>
              </a:solidFill>
            </a:endParaRPr>
          </a:p>
          <a:p>
            <a:pPr>
              <a:buNone/>
            </a:pPr>
            <a:endParaRPr lang="en-US" sz="1800" dirty="0" smtClean="0">
              <a:solidFill>
                <a:schemeClr val="bg1"/>
              </a:solidFill>
            </a:endParaRPr>
          </a:p>
          <a:p>
            <a:pPr>
              <a:buNone/>
            </a:pPr>
            <a:endParaRPr lang="en-US" sz="1800" dirty="0" smtClean="0">
              <a:solidFill>
                <a:schemeClr val="bg1"/>
              </a:solidFill>
            </a:endParaRPr>
          </a:p>
          <a:p>
            <a:pPr>
              <a:buNone/>
            </a:pPr>
            <a:endParaRPr lang="en-US" sz="1800" dirty="0">
              <a:solidFill>
                <a:schemeClr val="bg1"/>
              </a:solidFill>
            </a:endParaRP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8" name="Picture 7" descr="addition_2_plus_2_lg_clr.gif"/>
          <p:cNvPicPr>
            <a:picLocks noChangeAspect="1"/>
          </p:cNvPicPr>
          <p:nvPr/>
        </p:nvPicPr>
        <p:blipFill>
          <a:blip r:embed="rId3" cstate="print"/>
          <a:stretch>
            <a:fillRect/>
          </a:stretch>
        </p:blipFill>
        <p:spPr>
          <a:xfrm>
            <a:off x="6019800" y="685800"/>
            <a:ext cx="1066800" cy="687173"/>
          </a:xfrm>
          <a:prstGeom prst="rect">
            <a:avLst/>
          </a:prstGeom>
        </p:spPr>
      </p:pic>
    </p:spTree>
  </p:cSld>
  <p:clrMapOvr>
    <a:masterClrMapping/>
  </p:clrMapOvr>
  <p:transition xmlns:p14="http://schemas.microsoft.com/office/powerpoint/2010/main">
    <p:push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19200" y="6010691"/>
            <a:ext cx="6363115" cy="962025"/>
            <a:chOff x="1219200" y="6010691"/>
            <a:chExt cx="6363115" cy="962025"/>
          </a:xfrm>
        </p:grpSpPr>
        <p:sp>
          <p:nvSpPr>
            <p:cNvPr id="3" name="Can 2"/>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an 3"/>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sp>
        <p:nvSpPr>
          <p:cNvPr id="6" name="Title 5"/>
          <p:cNvSpPr>
            <a:spLocks noGrp="1"/>
          </p:cNvSpPr>
          <p:nvPr>
            <p:ph type="title"/>
          </p:nvPr>
        </p:nvSpPr>
        <p:spPr/>
        <p:txBody>
          <a:bodyPr>
            <a:normAutofit/>
          </a:bodyPr>
          <a:lstStyle/>
          <a:p>
            <a:r>
              <a:rPr lang="en-US" sz="3200" b="0" dirty="0" smtClean="0">
                <a:solidFill>
                  <a:schemeClr val="bg1"/>
                </a:solidFill>
              </a:rPr>
              <a:t>the question, Background, and methods</a:t>
            </a:r>
            <a:endParaRPr lang="en-US" sz="3200" b="0" dirty="0">
              <a:solidFill>
                <a:schemeClr val="bg1"/>
              </a:solidFill>
            </a:endParaRPr>
          </a:p>
        </p:txBody>
      </p:sp>
      <p:sp>
        <p:nvSpPr>
          <p:cNvPr id="7" name="Text Placeholder 6"/>
          <p:cNvSpPr>
            <a:spLocks noGrp="1"/>
          </p:cNvSpPr>
          <p:nvPr>
            <p:ph type="body" idx="1"/>
          </p:nvPr>
        </p:nvSpPr>
        <p:spPr/>
        <p:txBody>
          <a:bodyPr/>
          <a:lstStyle/>
          <a:p>
            <a:r>
              <a:rPr lang="en-US" dirty="0" smtClean="0"/>
              <a:t>CLUE Project</a:t>
            </a:r>
            <a:endParaRPr lang="en-US" dirty="0"/>
          </a:p>
        </p:txBody>
      </p:sp>
    </p:spTree>
  </p:cSld>
  <p:clrMapOvr>
    <a:masterClrMapping/>
  </p:clrMapOvr>
  <p:transition xmlns:p14="http://schemas.microsoft.com/office/powerpoint/2010/main">
    <p:push dir="d"/>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8229600" cy="1143000"/>
          </a:xfrm>
        </p:spPr>
        <p:txBody>
          <a:bodyPr>
            <a:normAutofit/>
          </a:bodyPr>
          <a:lstStyle/>
          <a:p>
            <a:r>
              <a:rPr lang="en-US" sz="3400" dirty="0" smtClean="0">
                <a:solidFill>
                  <a:schemeClr val="bg1"/>
                </a:solidFill>
              </a:rPr>
              <a:t>The Question</a:t>
            </a:r>
            <a:endParaRPr lang="en-US" sz="3400" dirty="0">
              <a:solidFill>
                <a:schemeClr val="bg1"/>
              </a:solidFill>
            </a:endParaRPr>
          </a:p>
        </p:txBody>
      </p:sp>
      <p:sp>
        <p:nvSpPr>
          <p:cNvPr id="5" name="Content Placeholder 4"/>
          <p:cNvSpPr>
            <a:spLocks noGrp="1"/>
          </p:cNvSpPr>
          <p:nvPr>
            <p:ph idx="1"/>
          </p:nvPr>
        </p:nvSpPr>
        <p:spPr>
          <a:xfrm>
            <a:off x="457200" y="1219200"/>
            <a:ext cx="8229600" cy="4906963"/>
          </a:xfrm>
        </p:spPr>
        <p:txBody>
          <a:bodyPr>
            <a:normAutofit/>
          </a:bodyPr>
          <a:lstStyle/>
          <a:p>
            <a:r>
              <a:rPr lang="en-US" sz="2200" dirty="0" smtClean="0">
                <a:solidFill>
                  <a:schemeClr val="bg1"/>
                </a:solidFill>
              </a:rPr>
              <a:t>Each person learns differently - some are visual learners, some are auditory, and some are hands-on learners.  The way each student learns might be unique, but every student learns due to interactions with a teacher.  So what I wanted to answer was…</a:t>
            </a:r>
          </a:p>
          <a:p>
            <a:endParaRPr lang="en-US" sz="1200" dirty="0" smtClean="0">
              <a:solidFill>
                <a:schemeClr val="bg1"/>
              </a:solidFill>
            </a:endParaRPr>
          </a:p>
          <a:p>
            <a:r>
              <a:rPr lang="en-US" sz="2200" dirty="0" smtClean="0">
                <a:solidFill>
                  <a:schemeClr val="bg1"/>
                </a:solidFill>
              </a:rPr>
              <a:t>How do students and teachers interact?</a:t>
            </a:r>
          </a:p>
          <a:p>
            <a:r>
              <a:rPr lang="en-US" sz="2200" dirty="0" smtClean="0">
                <a:solidFill>
                  <a:schemeClr val="bg1"/>
                </a:solidFill>
              </a:rPr>
              <a:t>And more specifically, how do students learn</a:t>
            </a:r>
            <a:r>
              <a:rPr lang="en-US" sz="2200" dirty="0" smtClean="0">
                <a:ln>
                  <a:solidFill>
                    <a:srgbClr val="FF2F2F"/>
                  </a:solidFill>
                </a:ln>
                <a:solidFill>
                  <a:schemeClr val="bg1"/>
                </a:solidFill>
              </a:rPr>
              <a:t> </a:t>
            </a:r>
            <a:r>
              <a:rPr lang="en-US" sz="2200" b="1" dirty="0" smtClean="0">
                <a:ln>
                  <a:solidFill>
                    <a:srgbClr val="FF2F2F"/>
                  </a:solidFill>
                </a:ln>
                <a:solidFill>
                  <a:srgbClr val="FF5050"/>
                </a:solidFill>
              </a:rPr>
              <a:t>math</a:t>
            </a:r>
            <a:r>
              <a:rPr lang="en-US" sz="2200" b="1" dirty="0" smtClean="0">
                <a:ln>
                  <a:solidFill>
                    <a:srgbClr val="FF2F2F"/>
                  </a:solidFill>
                </a:ln>
                <a:solidFill>
                  <a:schemeClr val="bg1"/>
                </a:solidFill>
              </a:rPr>
              <a:t> </a:t>
            </a:r>
            <a:r>
              <a:rPr lang="en-US" sz="2200" dirty="0" smtClean="0">
                <a:solidFill>
                  <a:schemeClr val="bg1"/>
                </a:solidFill>
              </a:rPr>
              <a:t>concepts?</a:t>
            </a:r>
            <a:endParaRPr lang="en-US" sz="2200" dirty="0">
              <a:solidFill>
                <a:schemeClr val="bg1"/>
              </a:solidFill>
            </a:endParaRPr>
          </a:p>
        </p:txBody>
      </p:sp>
      <p:grpSp>
        <p:nvGrpSpPr>
          <p:cNvPr id="7" name="Group 6"/>
          <p:cNvGrpSpPr/>
          <p:nvPr/>
        </p:nvGrpSpPr>
        <p:grpSpPr>
          <a:xfrm>
            <a:off x="1219200" y="6010691"/>
            <a:ext cx="6363115" cy="962025"/>
            <a:chOff x="1219200" y="6010691"/>
            <a:chExt cx="6363115" cy="962025"/>
          </a:xfrm>
        </p:grpSpPr>
        <p:sp>
          <p:nvSpPr>
            <p:cNvPr id="8" name="Can 7"/>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n 8"/>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6" name="Picture 15" descr="imagesCAFR74RY.jpg"/>
          <p:cNvPicPr>
            <a:picLocks noChangeAspect="1"/>
          </p:cNvPicPr>
          <p:nvPr/>
        </p:nvPicPr>
        <p:blipFill>
          <a:blip r:embed="rId3" cstate="print">
            <a:lum contrast="20000"/>
          </a:blip>
          <a:stretch>
            <a:fillRect/>
          </a:stretch>
        </p:blipFill>
        <p:spPr>
          <a:xfrm rot="189238">
            <a:off x="5144387" y="4091523"/>
            <a:ext cx="1964264" cy="14713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8" name="Picture 17" descr="Students-Raising-Hands.jpg"/>
          <p:cNvPicPr>
            <a:picLocks noChangeAspect="1"/>
          </p:cNvPicPr>
          <p:nvPr/>
        </p:nvPicPr>
        <p:blipFill>
          <a:blip r:embed="rId4" cstate="print">
            <a:lum contrast="10000"/>
          </a:blip>
          <a:stretch>
            <a:fillRect/>
          </a:stretch>
        </p:blipFill>
        <p:spPr>
          <a:xfrm rot="21442072">
            <a:off x="1757811" y="4493979"/>
            <a:ext cx="2392230" cy="15917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9" name="Rectangle 18"/>
          <p:cNvSpPr/>
          <p:nvPr/>
        </p:nvSpPr>
        <p:spPr>
          <a:xfrm rot="206953">
            <a:off x="5341841" y="5533220"/>
            <a:ext cx="1565685" cy="307777"/>
          </a:xfrm>
          <a:prstGeom prst="rect">
            <a:avLst/>
          </a:prstGeom>
        </p:spPr>
        <p:txBody>
          <a:bodyPr wrap="none">
            <a:spAutoFit/>
          </a:bodyPr>
          <a:lstStyle/>
          <a:p>
            <a:r>
              <a:rPr lang="en-US" sz="1400" dirty="0" smtClean="0">
                <a:solidFill>
                  <a:schemeClr val="bg1">
                    <a:lumMod val="65000"/>
                  </a:schemeClr>
                </a:solidFill>
              </a:rPr>
              <a:t>(kivettbednar.com)</a:t>
            </a:r>
            <a:endParaRPr lang="en-US" sz="1400" dirty="0">
              <a:solidFill>
                <a:schemeClr val="bg1">
                  <a:lumMod val="65000"/>
                </a:schemeClr>
              </a:solidFill>
            </a:endParaRPr>
          </a:p>
        </p:txBody>
      </p:sp>
      <p:sp>
        <p:nvSpPr>
          <p:cNvPr id="20" name="Rectangle 19"/>
          <p:cNvSpPr/>
          <p:nvPr/>
        </p:nvSpPr>
        <p:spPr>
          <a:xfrm rot="21424772">
            <a:off x="2369149" y="6054568"/>
            <a:ext cx="1372620" cy="307777"/>
          </a:xfrm>
          <a:prstGeom prst="rect">
            <a:avLst/>
          </a:prstGeom>
        </p:spPr>
        <p:txBody>
          <a:bodyPr wrap="none">
            <a:spAutoFit/>
          </a:bodyPr>
          <a:lstStyle/>
          <a:p>
            <a:r>
              <a:rPr lang="en-US" sz="1400" dirty="0" smtClean="0">
                <a:solidFill>
                  <a:schemeClr val="bg1">
                    <a:lumMod val="65000"/>
                  </a:schemeClr>
                </a:solidFill>
              </a:rPr>
              <a:t>(edudemic.com)</a:t>
            </a:r>
            <a:endParaRPr lang="en-US" sz="1400" dirty="0">
              <a:solidFill>
                <a:schemeClr val="bg1">
                  <a:lumMod val="65000"/>
                </a:schemeClr>
              </a:solidFill>
            </a:endParaRPr>
          </a:p>
        </p:txBody>
      </p:sp>
    </p:spTree>
  </p:cSld>
  <p:clrMapOvr>
    <a:masterClrMapping/>
  </p:clrMapOvr>
  <p:transition xmlns:p14="http://schemas.microsoft.com/office/powerpoint/2010/main">
    <p:push dir="r"/>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400" dirty="0" smtClean="0">
                <a:solidFill>
                  <a:schemeClr val="bg1"/>
                </a:solidFill>
              </a:rPr>
              <a:t>Background</a:t>
            </a:r>
            <a:endParaRPr lang="en-US" sz="3400" dirty="0">
              <a:solidFill>
                <a:schemeClr val="bg1"/>
              </a:solidFill>
            </a:endParaRPr>
          </a:p>
        </p:txBody>
      </p:sp>
      <p:sp>
        <p:nvSpPr>
          <p:cNvPr id="3" name="Content Placeholder 2"/>
          <p:cNvSpPr>
            <a:spLocks noGrp="1"/>
          </p:cNvSpPr>
          <p:nvPr>
            <p:ph sz="half" idx="1"/>
          </p:nvPr>
        </p:nvSpPr>
        <p:spPr>
          <a:xfrm>
            <a:off x="457200" y="1143000"/>
            <a:ext cx="8229600" cy="5334000"/>
          </a:xfrm>
        </p:spPr>
        <p:txBody>
          <a:bodyPr>
            <a:normAutofit fontScale="92500" lnSpcReduction="20000"/>
          </a:bodyPr>
          <a:lstStyle/>
          <a:p>
            <a:r>
              <a:rPr lang="en-US" sz="2200" dirty="0" smtClean="0">
                <a:solidFill>
                  <a:schemeClr val="bg1"/>
                </a:solidFill>
              </a:rPr>
              <a:t>This is not the first study on student-teacher interaction.  In her novel, </a:t>
            </a:r>
            <a:r>
              <a:rPr lang="en-US" sz="2200" i="1" dirty="0" smtClean="0">
                <a:solidFill>
                  <a:schemeClr val="bg1"/>
                </a:solidFill>
              </a:rPr>
              <a:t>My Freshman Year, </a:t>
            </a:r>
            <a:r>
              <a:rPr lang="en-US" sz="2200" dirty="0" smtClean="0">
                <a:solidFill>
                  <a:schemeClr val="bg1"/>
                </a:solidFill>
              </a:rPr>
              <a:t>Dr. Rebekah</a:t>
            </a:r>
            <a:r>
              <a:rPr lang="en-US" sz="2200" b="1" i="1" dirty="0" smtClean="0"/>
              <a:t> </a:t>
            </a:r>
            <a:r>
              <a:rPr lang="en-US" sz="2200" dirty="0" smtClean="0">
                <a:solidFill>
                  <a:schemeClr val="bg1"/>
                </a:solidFill>
              </a:rPr>
              <a:t>Nathan, a professor for 15 years, decided to study college life by enrolling as a student at her own university.</a:t>
            </a:r>
          </a:p>
          <a:p>
            <a:r>
              <a:rPr lang="en-US" sz="2200" dirty="0" smtClean="0">
                <a:solidFill>
                  <a:schemeClr val="bg1"/>
                </a:solidFill>
              </a:rPr>
              <a:t>Chapter 4 of </a:t>
            </a:r>
            <a:r>
              <a:rPr lang="en-US" sz="2200" i="1" dirty="0" smtClean="0">
                <a:solidFill>
                  <a:schemeClr val="bg1"/>
                </a:solidFill>
              </a:rPr>
              <a:t>My Freshman Year</a:t>
            </a:r>
            <a:r>
              <a:rPr lang="en-US" sz="2200" dirty="0" smtClean="0">
                <a:solidFill>
                  <a:schemeClr val="bg1"/>
                </a:solidFill>
              </a:rPr>
              <a:t> focused on international students and how they viewed American culture.  Nathan asked the international students about teachers, and this is what she found:</a:t>
            </a:r>
          </a:p>
          <a:p>
            <a:endParaRPr lang="en-US" sz="2200" dirty="0" smtClean="0">
              <a:solidFill>
                <a:schemeClr val="bg1"/>
              </a:solidFill>
            </a:endParaRPr>
          </a:p>
          <a:p>
            <a:pPr lvl="1">
              <a:buFont typeface="Arial" pitchFamily="34" charset="0"/>
              <a:buChar char="•"/>
            </a:pPr>
            <a:r>
              <a:rPr lang="en-US" sz="1900" b="1" dirty="0" smtClean="0">
                <a:ln w="3175">
                  <a:noFill/>
                </a:ln>
                <a:solidFill>
                  <a:srgbClr val="FF2F2F"/>
                </a:solidFill>
              </a:rPr>
              <a:t>Quote: </a:t>
            </a:r>
            <a:r>
              <a:rPr lang="en-US" sz="1900" dirty="0" smtClean="0">
                <a:solidFill>
                  <a:schemeClr val="bg1"/>
                </a:solidFill>
              </a:rPr>
              <a:t>“U.S. professors were described by different international students as ‘laid-back,’ ‘helpful,’ ‘open,’ ‘tolerant’ (of scant clothing and sleeping in class), ‘casual,’ and ‘friendly,” (Nathan, 2005, pg. 78).</a:t>
            </a:r>
          </a:p>
          <a:p>
            <a:pPr lvl="1">
              <a:buFont typeface="Arial" pitchFamily="34" charset="0"/>
              <a:buChar char="•"/>
            </a:pPr>
            <a:endParaRPr lang="en-US" sz="1900" dirty="0" smtClean="0">
              <a:solidFill>
                <a:schemeClr val="bg1"/>
              </a:solidFill>
            </a:endParaRPr>
          </a:p>
          <a:p>
            <a:pPr lvl="1">
              <a:buFont typeface="Arial" pitchFamily="34" charset="0"/>
              <a:buChar char="•"/>
            </a:pPr>
            <a:r>
              <a:rPr lang="en-US" sz="1900" b="1" dirty="0" smtClean="0">
                <a:solidFill>
                  <a:srgbClr val="FF2F2F"/>
                </a:solidFill>
              </a:rPr>
              <a:t>Quote:  </a:t>
            </a:r>
            <a:r>
              <a:rPr lang="en-US" sz="1900" dirty="0" smtClean="0">
                <a:solidFill>
                  <a:schemeClr val="bg1"/>
                </a:solidFill>
              </a:rPr>
              <a:t>“For other students, it was the interest in listening to students’ problems and opinions and in helping students that was refreshing,” (Nathan, 2005, pg. 78)</a:t>
            </a:r>
          </a:p>
          <a:p>
            <a:pPr lvl="1">
              <a:buFont typeface="Arial" pitchFamily="34" charset="0"/>
              <a:buChar char="•"/>
            </a:pPr>
            <a:endParaRPr lang="en-US" sz="1900" dirty="0" smtClean="0">
              <a:solidFill>
                <a:schemeClr val="bg1"/>
              </a:solidFill>
            </a:endParaRPr>
          </a:p>
          <a:p>
            <a:pPr lvl="1">
              <a:buFont typeface="Arial" pitchFamily="34" charset="0"/>
              <a:buChar char="•"/>
            </a:pPr>
            <a:r>
              <a:rPr lang="en-US" sz="1900" b="1" dirty="0" smtClean="0">
                <a:ln w="3175">
                  <a:noFill/>
                </a:ln>
                <a:solidFill>
                  <a:srgbClr val="FF2F2F"/>
                </a:solidFill>
              </a:rPr>
              <a:t>Goal: </a:t>
            </a:r>
            <a:r>
              <a:rPr lang="en-US" sz="1900" dirty="0" smtClean="0">
                <a:solidFill>
                  <a:schemeClr val="bg1"/>
                </a:solidFill>
              </a:rPr>
              <a:t>I wanted to see if teachers could influence they way students learn or how well they do in a class through they way they interact.  Maybe students are more motivated to do well if their teachers have the qualities described in these two quotes.  </a:t>
            </a:r>
          </a:p>
          <a:p>
            <a:pPr lvl="2">
              <a:buNone/>
            </a:pPr>
            <a:endParaRPr lang="en-US" sz="2000" dirty="0" smtClean="0">
              <a:solidFill>
                <a:schemeClr val="bg1"/>
              </a:solidFill>
            </a:endParaRPr>
          </a:p>
        </p:txBody>
      </p:sp>
      <p:grpSp>
        <p:nvGrpSpPr>
          <p:cNvPr id="7" name="Group 6"/>
          <p:cNvGrpSpPr/>
          <p:nvPr/>
        </p:nvGrpSpPr>
        <p:grpSpPr>
          <a:xfrm>
            <a:off x="1219200" y="6010691"/>
            <a:ext cx="6363115" cy="962025"/>
            <a:chOff x="1219200" y="6010691"/>
            <a:chExt cx="6363115" cy="962025"/>
          </a:xfrm>
        </p:grpSpPr>
        <p:sp>
          <p:nvSpPr>
            <p:cNvPr id="8" name="Can 7"/>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n 8"/>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029" name="Picture 5" descr="C:\Users\Owner\AppData\Local\Microsoft\Windows\Temporary Internet Files\Content.IE5\MH2UZ7EU\MC900019306[1].wmf"/>
          <p:cNvPicPr>
            <a:picLocks noChangeAspect="1" noChangeArrowheads="1"/>
          </p:cNvPicPr>
          <p:nvPr/>
        </p:nvPicPr>
        <p:blipFill>
          <a:blip r:embed="rId3" cstate="print"/>
          <a:srcRect/>
          <a:stretch>
            <a:fillRect/>
          </a:stretch>
        </p:blipFill>
        <p:spPr bwMode="auto">
          <a:xfrm>
            <a:off x="5943600" y="381000"/>
            <a:ext cx="838200" cy="731595"/>
          </a:xfrm>
          <a:prstGeom prst="rect">
            <a:avLst/>
          </a:prstGeom>
          <a:noFill/>
        </p:spPr>
      </p:pic>
    </p:spTree>
  </p:cSld>
  <p:clrMapOvr>
    <a:masterClrMapping/>
  </p:clrMapOvr>
  <p:transition xmlns:p14="http://schemas.microsoft.com/office/powerpoint/2010/main">
    <p:push dir="u"/>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Methods</a:t>
            </a:r>
            <a:endParaRPr lang="en-US" sz="3400" dirty="0">
              <a:solidFill>
                <a:schemeClr val="bg1"/>
              </a:solidFill>
            </a:endParaRPr>
          </a:p>
        </p:txBody>
      </p:sp>
      <p:sp>
        <p:nvSpPr>
          <p:cNvPr id="3" name="Content Placeholder 2"/>
          <p:cNvSpPr>
            <a:spLocks noGrp="1"/>
          </p:cNvSpPr>
          <p:nvPr>
            <p:ph idx="1"/>
          </p:nvPr>
        </p:nvSpPr>
        <p:spPr/>
        <p:txBody>
          <a:bodyPr/>
          <a:lstStyle/>
          <a:p>
            <a:r>
              <a:rPr lang="en-US" sz="2000" dirty="0" smtClean="0">
                <a:solidFill>
                  <a:schemeClr val="bg1"/>
                </a:solidFill>
              </a:rPr>
              <a:t>I decided to use the ethnographic approach because I though it would  be most effective in gathering data, since it is “a theory-building enterprise constructed through detailed </a:t>
            </a:r>
            <a:r>
              <a:rPr lang="en-US" sz="2000" b="1" dirty="0" smtClean="0">
                <a:solidFill>
                  <a:schemeClr val="bg1"/>
                </a:solidFill>
              </a:rPr>
              <a:t>systematic observing, recording, and analyzing human behavior</a:t>
            </a:r>
            <a:r>
              <a:rPr lang="en-US" sz="2000" dirty="0" smtClean="0">
                <a:solidFill>
                  <a:schemeClr val="bg1"/>
                </a:solidFill>
              </a:rPr>
              <a:t>,” (Heath and Street, 2008, pg. 29).  </a:t>
            </a:r>
          </a:p>
          <a:p>
            <a:pPr>
              <a:buNone/>
            </a:pPr>
            <a:endParaRPr lang="en-US" sz="2000" dirty="0" smtClean="0">
              <a:solidFill>
                <a:schemeClr val="bg1"/>
              </a:solidFill>
            </a:endParaRPr>
          </a:p>
          <a:p>
            <a:r>
              <a:rPr lang="en-US" sz="2000" dirty="0" smtClean="0">
                <a:solidFill>
                  <a:schemeClr val="bg1"/>
                </a:solidFill>
              </a:rPr>
              <a:t>I observed two college-level math classes, which allowed me to study how teachers interact with students in two different settings.</a:t>
            </a:r>
          </a:p>
          <a:p>
            <a:endParaRPr lang="en-US" sz="2000" dirty="0" smtClean="0">
              <a:solidFill>
                <a:schemeClr val="bg1"/>
              </a:solidFill>
            </a:endParaRPr>
          </a:p>
          <a:p>
            <a:r>
              <a:rPr lang="en-US" sz="2000" dirty="0" smtClean="0">
                <a:solidFill>
                  <a:schemeClr val="bg1"/>
                </a:solidFill>
              </a:rPr>
              <a:t>I interviewed five college students, a high school student, and a high school math teacher.  The interviews gave me different perspectives on how students learn, and I focused, in particular, on how they learn math.</a:t>
            </a:r>
          </a:p>
          <a:p>
            <a:pPr>
              <a:buNone/>
            </a:pPr>
            <a:endParaRPr lang="en-US" dirty="0">
              <a:solidFill>
                <a:schemeClr val="bg1"/>
              </a:solidFill>
            </a:endParaRP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2" name="Picture 11" descr="school8.gif"/>
          <p:cNvPicPr>
            <a:picLocks noChangeAspect="1"/>
          </p:cNvPicPr>
          <p:nvPr/>
        </p:nvPicPr>
        <p:blipFill>
          <a:blip r:embed="rId3" cstate="print"/>
          <a:stretch>
            <a:fillRect/>
          </a:stretch>
        </p:blipFill>
        <p:spPr>
          <a:xfrm>
            <a:off x="2362200" y="762000"/>
            <a:ext cx="838200" cy="607695"/>
          </a:xfrm>
          <a:prstGeom prst="rect">
            <a:avLst/>
          </a:prstGeom>
        </p:spPr>
      </p:pic>
    </p:spTree>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b="0" dirty="0" smtClean="0">
                <a:solidFill>
                  <a:schemeClr val="bg1"/>
                </a:solidFill>
              </a:rPr>
              <a:t>Findings</a:t>
            </a:r>
            <a:endParaRPr lang="en-US" sz="3200" b="0" dirty="0">
              <a:solidFill>
                <a:schemeClr val="bg1"/>
              </a:solidFill>
            </a:endParaRPr>
          </a:p>
        </p:txBody>
      </p:sp>
      <p:sp>
        <p:nvSpPr>
          <p:cNvPr id="5" name="Text Placeholder 4"/>
          <p:cNvSpPr>
            <a:spLocks noGrp="1"/>
          </p:cNvSpPr>
          <p:nvPr>
            <p:ph type="body" idx="1"/>
          </p:nvPr>
        </p:nvSpPr>
        <p:spPr/>
        <p:txBody>
          <a:bodyPr/>
          <a:lstStyle/>
          <a:p>
            <a:r>
              <a:rPr lang="en-US" dirty="0" smtClean="0"/>
              <a:t>CLUE Project</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400" dirty="0" smtClean="0">
                <a:solidFill>
                  <a:schemeClr val="bg1"/>
                </a:solidFill>
              </a:rPr>
              <a:t>Findings: College Interviews</a:t>
            </a:r>
            <a:endParaRPr lang="en-US" sz="3400" dirty="0">
              <a:solidFill>
                <a:schemeClr val="bg1"/>
              </a:solidFill>
            </a:endParaRPr>
          </a:p>
        </p:txBody>
      </p:sp>
      <p:sp>
        <p:nvSpPr>
          <p:cNvPr id="18" name="Content Placeholder 17"/>
          <p:cNvSpPr>
            <a:spLocks noGrp="1"/>
          </p:cNvSpPr>
          <p:nvPr>
            <p:ph sz="half" idx="1"/>
          </p:nvPr>
        </p:nvSpPr>
        <p:spPr>
          <a:xfrm>
            <a:off x="457200" y="1371600"/>
            <a:ext cx="5410200" cy="4754563"/>
          </a:xfrm>
        </p:spPr>
        <p:txBody>
          <a:bodyPr>
            <a:normAutofit fontScale="62500" lnSpcReduction="20000"/>
          </a:bodyPr>
          <a:lstStyle/>
          <a:p>
            <a:pPr>
              <a:buNone/>
            </a:pPr>
            <a:r>
              <a:rPr lang="en-US" sz="3200" b="1" dirty="0" smtClean="0">
                <a:solidFill>
                  <a:schemeClr val="bg1"/>
                </a:solidFill>
              </a:rPr>
              <a:t>Interview Question #1:  </a:t>
            </a:r>
            <a:r>
              <a:rPr lang="en-US" sz="2900" dirty="0" smtClean="0">
                <a:solidFill>
                  <a:schemeClr val="bg1"/>
                </a:solidFill>
              </a:rPr>
              <a:t>In general, do you consider math classes to be difficult or relatively easy?</a:t>
            </a:r>
          </a:p>
          <a:p>
            <a:pPr>
              <a:buNone/>
            </a:pPr>
            <a:endParaRPr lang="en-US" sz="2600" dirty="0" smtClean="0">
              <a:solidFill>
                <a:schemeClr val="bg1"/>
              </a:solidFill>
            </a:endParaRPr>
          </a:p>
          <a:p>
            <a:pPr lvl="0"/>
            <a:r>
              <a:rPr lang="en-US" sz="2600" b="1" dirty="0" smtClean="0">
                <a:solidFill>
                  <a:srgbClr val="FF2F2F"/>
                </a:solidFill>
              </a:rPr>
              <a:t>Answer #1:  </a:t>
            </a:r>
            <a:r>
              <a:rPr lang="en-US" sz="2600" dirty="0" smtClean="0">
                <a:solidFill>
                  <a:schemeClr val="bg1"/>
                </a:solidFill>
              </a:rPr>
              <a:t>Not too hard, but it's really easy to make stupid little mistakes.</a:t>
            </a:r>
          </a:p>
          <a:p>
            <a:pPr lvl="0"/>
            <a:endParaRPr lang="en-US" sz="2600" dirty="0" smtClean="0">
              <a:solidFill>
                <a:schemeClr val="bg1"/>
              </a:solidFill>
            </a:endParaRPr>
          </a:p>
          <a:p>
            <a:r>
              <a:rPr lang="en-US" sz="2600" b="1" dirty="0" smtClean="0">
                <a:solidFill>
                  <a:srgbClr val="FF2F2F"/>
                </a:solidFill>
              </a:rPr>
              <a:t>Answer #2:  </a:t>
            </a:r>
            <a:r>
              <a:rPr lang="en-US" sz="2600" dirty="0" smtClean="0">
                <a:solidFill>
                  <a:schemeClr val="bg1"/>
                </a:solidFill>
              </a:rPr>
              <a:t>I've always liked them, but </a:t>
            </a:r>
            <a:r>
              <a:rPr lang="en-US" sz="2600" b="1" i="1" dirty="0" smtClean="0">
                <a:solidFill>
                  <a:schemeClr val="accent5">
                    <a:lumMod val="60000"/>
                    <a:lumOff val="40000"/>
                  </a:schemeClr>
                </a:solidFill>
              </a:rPr>
              <a:t>it depends on the teacher. The class is harder if the teacher isn't good. </a:t>
            </a:r>
            <a:r>
              <a:rPr lang="en-US" sz="2600" dirty="0" smtClean="0">
                <a:solidFill>
                  <a:schemeClr val="bg1"/>
                </a:solidFill>
              </a:rPr>
              <a:t>But once I get it, I get it.</a:t>
            </a:r>
          </a:p>
          <a:p>
            <a:endParaRPr lang="en-US" sz="2600" dirty="0" smtClean="0">
              <a:solidFill>
                <a:schemeClr val="bg1"/>
              </a:solidFill>
            </a:endParaRPr>
          </a:p>
          <a:p>
            <a:r>
              <a:rPr lang="en-US" sz="2600" b="1" dirty="0" smtClean="0">
                <a:solidFill>
                  <a:srgbClr val="FF2F2F"/>
                </a:solidFill>
              </a:rPr>
              <a:t>Answer #3:  </a:t>
            </a:r>
            <a:r>
              <a:rPr lang="en-US" sz="2600" dirty="0" smtClean="0">
                <a:solidFill>
                  <a:schemeClr val="bg1"/>
                </a:solidFill>
              </a:rPr>
              <a:t>In the middle. I don't have too many problems.</a:t>
            </a:r>
          </a:p>
          <a:p>
            <a:endParaRPr lang="en-US" sz="2600" dirty="0" smtClean="0">
              <a:solidFill>
                <a:schemeClr val="bg1"/>
              </a:solidFill>
            </a:endParaRPr>
          </a:p>
          <a:p>
            <a:pPr lvl="0"/>
            <a:r>
              <a:rPr lang="en-US" sz="2600" b="1" dirty="0" smtClean="0">
                <a:solidFill>
                  <a:srgbClr val="FF2F2F"/>
                </a:solidFill>
              </a:rPr>
              <a:t>Answer #4:  </a:t>
            </a:r>
            <a:r>
              <a:rPr lang="en-US" sz="2600" b="1" i="1" dirty="0" smtClean="0">
                <a:solidFill>
                  <a:schemeClr val="accent5">
                    <a:lumMod val="60000"/>
                    <a:lumOff val="40000"/>
                  </a:schemeClr>
                </a:solidFill>
              </a:rPr>
              <a:t>Depends on the class and the professor. </a:t>
            </a:r>
            <a:r>
              <a:rPr lang="en-US" sz="2600" dirty="0" smtClean="0">
                <a:solidFill>
                  <a:schemeClr val="bg1"/>
                </a:solidFill>
              </a:rPr>
              <a:t>The teacher always influences how well you do.</a:t>
            </a:r>
          </a:p>
          <a:p>
            <a:pPr lvl="0"/>
            <a:endParaRPr lang="en-US" sz="2600" dirty="0" smtClean="0">
              <a:solidFill>
                <a:schemeClr val="bg1"/>
              </a:solidFill>
            </a:endParaRPr>
          </a:p>
          <a:p>
            <a:pPr lvl="0"/>
            <a:r>
              <a:rPr lang="en-US" sz="2600" b="1" dirty="0" smtClean="0">
                <a:solidFill>
                  <a:srgbClr val="FF2F2F"/>
                </a:solidFill>
              </a:rPr>
              <a:t>Answer #5:  </a:t>
            </a:r>
            <a:r>
              <a:rPr lang="en-US" sz="2600" dirty="0" smtClean="0">
                <a:solidFill>
                  <a:schemeClr val="bg1"/>
                </a:solidFill>
              </a:rPr>
              <a:t>Somewhere in between; </a:t>
            </a:r>
            <a:r>
              <a:rPr lang="en-US" sz="2600" b="1" i="1" dirty="0" smtClean="0">
                <a:solidFill>
                  <a:schemeClr val="accent5">
                    <a:lumMod val="60000"/>
                    <a:lumOff val="40000"/>
                  </a:schemeClr>
                </a:solidFill>
              </a:rPr>
              <a:t>it depends on the class.</a:t>
            </a:r>
          </a:p>
          <a:p>
            <a:pPr>
              <a:buNone/>
            </a:pPr>
            <a:endParaRPr lang="en-US" sz="2000" dirty="0">
              <a:solidFill>
                <a:schemeClr val="bg1"/>
              </a:solidFill>
            </a:endParaRPr>
          </a:p>
        </p:txBody>
      </p:sp>
      <p:grpSp>
        <p:nvGrpSpPr>
          <p:cNvPr id="8" name="Group 7"/>
          <p:cNvGrpSpPr/>
          <p:nvPr/>
        </p:nvGrpSpPr>
        <p:grpSpPr>
          <a:xfrm>
            <a:off x="1219200" y="6010691"/>
            <a:ext cx="6363115" cy="962025"/>
            <a:chOff x="1219200" y="6010691"/>
            <a:chExt cx="6363115" cy="962025"/>
          </a:xfrm>
        </p:grpSpPr>
        <p:sp>
          <p:nvSpPr>
            <p:cNvPr id="9" name="Can 8"/>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an 9"/>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grpSp>
        <p:nvGrpSpPr>
          <p:cNvPr id="14" name="Group 13"/>
          <p:cNvGrpSpPr/>
          <p:nvPr/>
        </p:nvGrpSpPr>
        <p:grpSpPr>
          <a:xfrm>
            <a:off x="6172200" y="1524000"/>
            <a:ext cx="2438400" cy="3810000"/>
            <a:chOff x="6172200" y="1600200"/>
            <a:chExt cx="2438400" cy="3810000"/>
          </a:xfrm>
        </p:grpSpPr>
        <p:pic>
          <p:nvPicPr>
            <p:cNvPr id="15" name="Picture 2" descr="C:\Users\Owner\AppData\Local\Microsoft\Windows\Temporary Internet Files\Content.IE5\8L0ALM8I\MP900439531[1].jpg"/>
            <p:cNvPicPr>
              <a:picLocks noChangeAspect="1" noChangeArrowheads="1"/>
            </p:cNvPicPr>
            <p:nvPr/>
          </p:nvPicPr>
          <p:blipFill>
            <a:blip r:embed="rId3" cstate="print"/>
            <a:srcRect r="15119"/>
            <a:stretch>
              <a:fillRect/>
            </a:stretch>
          </p:blipFill>
          <p:spPr bwMode="auto">
            <a:xfrm>
              <a:off x="6324600" y="1752600"/>
              <a:ext cx="2133600" cy="16733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TextBox 11"/>
            <p:cNvSpPr txBox="1"/>
            <p:nvPr/>
          </p:nvSpPr>
          <p:spPr>
            <a:xfrm>
              <a:off x="6324600" y="3810000"/>
              <a:ext cx="2209800" cy="1477328"/>
            </a:xfrm>
            <a:prstGeom prst="rect">
              <a:avLst/>
            </a:prstGeom>
            <a:noFill/>
          </p:spPr>
          <p:txBody>
            <a:bodyPr wrap="square" rtlCol="0">
              <a:spAutoFit/>
            </a:bodyPr>
            <a:lstStyle/>
            <a:p>
              <a:pPr algn="ctr"/>
              <a:r>
                <a:rPr lang="en-US" dirty="0" smtClean="0">
                  <a:solidFill>
                    <a:schemeClr val="bg1"/>
                  </a:solidFill>
                </a:rPr>
                <a:t>As you can see, for most students,  how well they do depends on the class and the teacher.</a:t>
              </a:r>
              <a:endParaRPr lang="en-US" dirty="0">
                <a:solidFill>
                  <a:schemeClr val="bg1"/>
                </a:solidFill>
              </a:endParaRPr>
            </a:p>
          </p:txBody>
        </p:sp>
        <p:sp>
          <p:nvSpPr>
            <p:cNvPr id="13" name="Rectangle 12"/>
            <p:cNvSpPr/>
            <p:nvPr/>
          </p:nvSpPr>
          <p:spPr>
            <a:xfrm>
              <a:off x="6172200" y="1600200"/>
              <a:ext cx="2438400" cy="3810000"/>
            </a:xfrm>
            <a:prstGeom prst="rect">
              <a:avLst/>
            </a:prstGeom>
            <a:noFill/>
            <a:ln>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400" dirty="0" smtClean="0">
                <a:solidFill>
                  <a:schemeClr val="bg1"/>
                </a:solidFill>
              </a:rPr>
              <a:t>Findings: College Interviews</a:t>
            </a:r>
            <a:endParaRPr lang="en-US" sz="3400" dirty="0">
              <a:solidFill>
                <a:schemeClr val="bg1"/>
              </a:solidFill>
            </a:endParaRPr>
          </a:p>
        </p:txBody>
      </p:sp>
      <p:sp>
        <p:nvSpPr>
          <p:cNvPr id="8" name="Content Placeholder 7"/>
          <p:cNvSpPr>
            <a:spLocks noGrp="1"/>
          </p:cNvSpPr>
          <p:nvPr>
            <p:ph idx="1"/>
          </p:nvPr>
        </p:nvSpPr>
        <p:spPr>
          <a:xfrm>
            <a:off x="457200" y="1371600"/>
            <a:ext cx="5413248" cy="4754880"/>
          </a:xfrm>
        </p:spPr>
        <p:txBody>
          <a:bodyPr>
            <a:normAutofit fontScale="40000" lnSpcReduction="20000"/>
          </a:bodyPr>
          <a:lstStyle/>
          <a:p>
            <a:pPr>
              <a:buNone/>
            </a:pPr>
            <a:r>
              <a:rPr lang="en-US" sz="5000" b="1" dirty="0" smtClean="0">
                <a:solidFill>
                  <a:schemeClr val="bg1"/>
                </a:solidFill>
              </a:rPr>
              <a:t>Interview Question #2: </a:t>
            </a:r>
            <a:r>
              <a:rPr lang="en-US" sz="4500" dirty="0" smtClean="0">
                <a:solidFill>
                  <a:schemeClr val="bg1"/>
                </a:solidFill>
              </a:rPr>
              <a:t>How do you best learn/study math?</a:t>
            </a:r>
          </a:p>
          <a:p>
            <a:pPr>
              <a:buNone/>
            </a:pPr>
            <a:endParaRPr lang="en-US" dirty="0" smtClean="0">
              <a:solidFill>
                <a:schemeClr val="bg1"/>
              </a:solidFill>
            </a:endParaRPr>
          </a:p>
          <a:p>
            <a:r>
              <a:rPr lang="en-US" sz="4000" b="1" dirty="0" smtClean="0">
                <a:solidFill>
                  <a:srgbClr val="FF2F2F"/>
                </a:solidFill>
              </a:rPr>
              <a:t>Answer #1:  </a:t>
            </a:r>
            <a:r>
              <a:rPr lang="en-US" sz="4000" b="1" i="1" dirty="0" smtClean="0">
                <a:solidFill>
                  <a:schemeClr val="accent5">
                    <a:lumMod val="60000"/>
                    <a:lumOff val="40000"/>
                  </a:schemeClr>
                </a:solidFill>
              </a:rPr>
              <a:t>I'm a visual learner, so examples with pictures are great. </a:t>
            </a:r>
            <a:r>
              <a:rPr lang="en-US" sz="4000" dirty="0" smtClean="0">
                <a:solidFill>
                  <a:schemeClr val="bg1"/>
                </a:solidFill>
              </a:rPr>
              <a:t>I draw pictures for a lot of problems.</a:t>
            </a:r>
          </a:p>
          <a:p>
            <a:endParaRPr lang="en-US" sz="4000" dirty="0" smtClean="0">
              <a:solidFill>
                <a:schemeClr val="bg1"/>
              </a:solidFill>
            </a:endParaRPr>
          </a:p>
          <a:p>
            <a:r>
              <a:rPr lang="en-US" sz="4000" b="1" dirty="0" smtClean="0">
                <a:solidFill>
                  <a:srgbClr val="FF2F2F"/>
                </a:solidFill>
              </a:rPr>
              <a:t>Answer #2:  </a:t>
            </a:r>
            <a:r>
              <a:rPr lang="en-US" sz="4000" b="1" i="1" dirty="0" smtClean="0">
                <a:solidFill>
                  <a:schemeClr val="accent5">
                    <a:lumMod val="60000"/>
                    <a:lumOff val="40000"/>
                  </a:schemeClr>
                </a:solidFill>
              </a:rPr>
              <a:t>Practice over and over. </a:t>
            </a:r>
            <a:r>
              <a:rPr lang="en-US" sz="4000" dirty="0" smtClean="0">
                <a:solidFill>
                  <a:schemeClr val="bg1"/>
                </a:solidFill>
              </a:rPr>
              <a:t>Sometimes, I rewrite notes.﻿</a:t>
            </a:r>
          </a:p>
          <a:p>
            <a:endParaRPr lang="en-US" sz="4000" dirty="0" smtClean="0">
              <a:solidFill>
                <a:schemeClr val="bg1"/>
              </a:solidFill>
            </a:endParaRPr>
          </a:p>
          <a:p>
            <a:r>
              <a:rPr lang="en-US" sz="4000" b="1" dirty="0" smtClean="0">
                <a:solidFill>
                  <a:srgbClr val="FF2F2F"/>
                </a:solidFill>
              </a:rPr>
              <a:t>Answer #3:  </a:t>
            </a:r>
            <a:r>
              <a:rPr lang="en-US" sz="4000" b="1" i="1" dirty="0" smtClean="0">
                <a:solidFill>
                  <a:schemeClr val="accent5">
                    <a:lumMod val="60000"/>
                    <a:lumOff val="40000"/>
                  </a:schemeClr>
                </a:solidFill>
              </a:rPr>
              <a:t>By practicing problems in class. </a:t>
            </a:r>
            <a:r>
              <a:rPr lang="en-US" sz="4000" dirty="0" smtClean="0">
                <a:solidFill>
                  <a:schemeClr val="bg1"/>
                </a:solidFill>
              </a:rPr>
              <a:t>I don't like homework problems because you can't get instant feedback.﻿</a:t>
            </a:r>
          </a:p>
          <a:p>
            <a:endParaRPr lang="en-US" sz="4000" dirty="0" smtClean="0">
              <a:solidFill>
                <a:schemeClr val="bg1"/>
              </a:solidFill>
            </a:endParaRPr>
          </a:p>
          <a:p>
            <a:r>
              <a:rPr lang="en-US" sz="4000" b="1" dirty="0" smtClean="0">
                <a:solidFill>
                  <a:srgbClr val="FF2F2F"/>
                </a:solidFill>
              </a:rPr>
              <a:t>Answer #4:  </a:t>
            </a:r>
            <a:r>
              <a:rPr lang="en-US" sz="4000" dirty="0" smtClean="0">
                <a:solidFill>
                  <a:schemeClr val="bg1"/>
                </a:solidFill>
              </a:rPr>
              <a:t>By listening or </a:t>
            </a:r>
            <a:r>
              <a:rPr lang="en-US" sz="4000" b="1" i="1" dirty="0" smtClean="0">
                <a:solidFill>
                  <a:schemeClr val="accent5">
                    <a:lumMod val="60000"/>
                    <a:lumOff val="40000"/>
                  </a:schemeClr>
                </a:solidFill>
              </a:rPr>
              <a:t>having visuals. I do practice problems.</a:t>
            </a:r>
          </a:p>
          <a:p>
            <a:endParaRPr lang="en-US" sz="4000" dirty="0" smtClean="0">
              <a:solidFill>
                <a:schemeClr val="bg1"/>
              </a:solidFill>
            </a:endParaRPr>
          </a:p>
          <a:p>
            <a:r>
              <a:rPr lang="en-US" sz="4000" b="1" dirty="0" smtClean="0">
                <a:solidFill>
                  <a:srgbClr val="FF2F2F"/>
                </a:solidFill>
              </a:rPr>
              <a:t>Answer #5:  </a:t>
            </a:r>
            <a:r>
              <a:rPr lang="en-US" sz="4000" b="1" i="1" dirty="0" smtClean="0">
                <a:solidFill>
                  <a:schemeClr val="accent5">
                    <a:lumMod val="60000"/>
                    <a:lumOff val="40000"/>
                  </a:schemeClr>
                </a:solidFill>
              </a:rPr>
              <a:t>I'm a visual learner. </a:t>
            </a:r>
            <a:r>
              <a:rPr lang="en-US" sz="4000" dirty="0" smtClean="0">
                <a:solidFill>
                  <a:schemeClr val="bg1"/>
                </a:solidFill>
              </a:rPr>
              <a:t>Another thing was that in high school, I could do the work while I was in class, but once I got home, I got confused.</a:t>
            </a:r>
          </a:p>
          <a:p>
            <a:pPr lvl="0"/>
            <a:endParaRPr lang="en-US" sz="3800" dirty="0" smtClean="0">
              <a:solidFill>
                <a:schemeClr val="bg1"/>
              </a:solidFill>
            </a:endParaRPr>
          </a:p>
          <a:p>
            <a:endParaRPr lang="en-US" dirty="0"/>
          </a:p>
        </p:txBody>
      </p:sp>
      <p:grpSp>
        <p:nvGrpSpPr>
          <p:cNvPr id="10" name="Group 9"/>
          <p:cNvGrpSpPr/>
          <p:nvPr/>
        </p:nvGrpSpPr>
        <p:grpSpPr>
          <a:xfrm>
            <a:off x="1219200" y="6010691"/>
            <a:ext cx="6363115" cy="962025"/>
            <a:chOff x="1219200" y="6010691"/>
            <a:chExt cx="6363115" cy="962025"/>
          </a:xfrm>
        </p:grpSpPr>
        <p:sp>
          <p:nvSpPr>
            <p:cNvPr id="11" name="Can 10"/>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an 11"/>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7" name="Picture 2" descr="C:\Users\Owner\AppData\Local\Microsoft\Windows\Temporary Internet Files\Content.IE5\MH2UZ7EU\MP900402269[1].jpg"/>
          <p:cNvPicPr>
            <a:picLocks noChangeAspect="1" noChangeArrowheads="1"/>
          </p:cNvPicPr>
          <p:nvPr/>
        </p:nvPicPr>
        <p:blipFill>
          <a:blip r:embed="rId3" cstate="print"/>
          <a:srcRect/>
          <a:stretch>
            <a:fillRect/>
          </a:stretch>
        </p:blipFill>
        <p:spPr bwMode="auto">
          <a:xfrm>
            <a:off x="6888050" y="1447800"/>
            <a:ext cx="1540100" cy="23090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p:cNvSpPr txBox="1"/>
          <p:nvPr/>
        </p:nvSpPr>
        <p:spPr>
          <a:xfrm>
            <a:off x="6629400" y="3962400"/>
            <a:ext cx="2057400" cy="1754326"/>
          </a:xfrm>
          <a:prstGeom prst="rect">
            <a:avLst/>
          </a:prstGeom>
          <a:noFill/>
        </p:spPr>
        <p:txBody>
          <a:bodyPr wrap="square" rtlCol="0">
            <a:spAutoFit/>
          </a:bodyPr>
          <a:lstStyle/>
          <a:p>
            <a:pPr algn="ctr"/>
            <a:r>
              <a:rPr lang="en-US" dirty="0" smtClean="0">
                <a:solidFill>
                  <a:schemeClr val="bg1"/>
                </a:solidFill>
              </a:rPr>
              <a:t>All of these students said it was better to learn math by using visuals or doing practice problems.</a:t>
            </a:r>
            <a:endParaRPr lang="en-US" dirty="0">
              <a:solidFill>
                <a:schemeClr val="bg1"/>
              </a:solidFill>
            </a:endParaRPr>
          </a:p>
        </p:txBody>
      </p:sp>
      <p:sp>
        <p:nvSpPr>
          <p:cNvPr id="14" name="Rectangle 13"/>
          <p:cNvSpPr/>
          <p:nvPr/>
        </p:nvSpPr>
        <p:spPr>
          <a:xfrm>
            <a:off x="6629400" y="1219200"/>
            <a:ext cx="2057400" cy="4572000"/>
          </a:xfrm>
          <a:prstGeom prst="rect">
            <a:avLst/>
          </a:prstGeom>
          <a:noFill/>
          <a:ln>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p:push dir="r"/>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400" dirty="0" smtClean="0">
                <a:solidFill>
                  <a:schemeClr val="bg1"/>
                </a:solidFill>
              </a:rPr>
              <a:t>Findings: College Interviews</a:t>
            </a:r>
            <a:endParaRPr lang="en-US" sz="3400" dirty="0">
              <a:solidFill>
                <a:schemeClr val="bg1"/>
              </a:solidFill>
            </a:endParaRPr>
          </a:p>
        </p:txBody>
      </p:sp>
      <p:sp>
        <p:nvSpPr>
          <p:cNvPr id="6" name="Content Placeholder 5"/>
          <p:cNvSpPr>
            <a:spLocks noGrp="1"/>
          </p:cNvSpPr>
          <p:nvPr>
            <p:ph idx="1"/>
          </p:nvPr>
        </p:nvSpPr>
        <p:spPr>
          <a:xfrm>
            <a:off x="457200" y="1371600"/>
            <a:ext cx="5413248" cy="4754880"/>
          </a:xfrm>
        </p:spPr>
        <p:txBody>
          <a:bodyPr>
            <a:normAutofit fontScale="62500" lnSpcReduction="20000"/>
          </a:bodyPr>
          <a:lstStyle/>
          <a:p>
            <a:pPr>
              <a:buNone/>
            </a:pPr>
            <a:r>
              <a:rPr lang="en-US" b="1" dirty="0" smtClean="0">
                <a:solidFill>
                  <a:schemeClr val="bg1"/>
                </a:solidFill>
              </a:rPr>
              <a:t>Interview Question #3:</a:t>
            </a:r>
            <a:r>
              <a:rPr lang="en-US" dirty="0" smtClean="0">
                <a:solidFill>
                  <a:schemeClr val="bg1"/>
                </a:solidFill>
              </a:rPr>
              <a:t> </a:t>
            </a:r>
            <a:r>
              <a:rPr lang="en-US" sz="2900" dirty="0" smtClean="0">
                <a:solidFill>
                  <a:schemeClr val="bg1"/>
                </a:solidFill>
              </a:rPr>
              <a:t>Is it helpful to have homework to do after every math class?</a:t>
            </a:r>
          </a:p>
          <a:p>
            <a:pPr>
              <a:buNone/>
            </a:pPr>
            <a:endParaRPr lang="en-US" sz="2600" dirty="0" smtClean="0">
              <a:solidFill>
                <a:schemeClr val="bg1"/>
              </a:solidFill>
            </a:endParaRPr>
          </a:p>
          <a:p>
            <a:pPr lvl="0"/>
            <a:r>
              <a:rPr lang="en-US" sz="2600" b="1" dirty="0" smtClean="0">
                <a:solidFill>
                  <a:srgbClr val="FF2F2F"/>
                </a:solidFill>
              </a:rPr>
              <a:t>Answer #1:  </a:t>
            </a:r>
            <a:r>
              <a:rPr lang="en-US" sz="2600" dirty="0" smtClean="0">
                <a:solidFill>
                  <a:schemeClr val="bg1"/>
                </a:solidFill>
              </a:rPr>
              <a:t>It's </a:t>
            </a:r>
            <a:r>
              <a:rPr lang="en-US" sz="2600" b="1" i="1" dirty="0" smtClean="0">
                <a:solidFill>
                  <a:schemeClr val="accent5">
                    <a:lumMod val="60000"/>
                    <a:lumOff val="40000"/>
                  </a:schemeClr>
                </a:solidFill>
              </a:rPr>
              <a:t>helpful</a:t>
            </a:r>
            <a:r>
              <a:rPr lang="en-US" sz="2600" dirty="0" smtClean="0">
                <a:solidFill>
                  <a:schemeClr val="bg1"/>
                </a:solidFill>
              </a:rPr>
              <a:t> once you understand how to do the problems. If you don't, it's frustrating.</a:t>
            </a:r>
          </a:p>
          <a:p>
            <a:pPr lvl="0"/>
            <a:endParaRPr lang="en-US" sz="2600" dirty="0" smtClean="0">
              <a:solidFill>
                <a:schemeClr val="bg1"/>
              </a:solidFill>
            </a:endParaRPr>
          </a:p>
          <a:p>
            <a:pPr lvl="0"/>
            <a:r>
              <a:rPr lang="en-US" sz="2600" b="1" dirty="0" smtClean="0">
                <a:solidFill>
                  <a:srgbClr val="FF2F2F"/>
                </a:solidFill>
              </a:rPr>
              <a:t>Answer #2:  </a:t>
            </a:r>
            <a:r>
              <a:rPr lang="en-US" sz="2600" b="1" i="1" dirty="0" smtClean="0">
                <a:solidFill>
                  <a:schemeClr val="accent5">
                    <a:lumMod val="60000"/>
                    <a:lumOff val="40000"/>
                  </a:schemeClr>
                </a:solidFill>
              </a:rPr>
              <a:t>Yes, definitely. The more practice the better. </a:t>
            </a:r>
            <a:r>
              <a:rPr lang="en-US" sz="2600" dirty="0" smtClean="0">
                <a:solidFill>
                  <a:schemeClr val="bg1"/>
                </a:solidFill>
              </a:rPr>
              <a:t>It gives you more examples on the same material.﻿</a:t>
            </a:r>
          </a:p>
          <a:p>
            <a:pPr lvl="0"/>
            <a:endParaRPr lang="en-US" sz="2600" dirty="0" smtClean="0">
              <a:solidFill>
                <a:schemeClr val="bg1"/>
              </a:solidFill>
            </a:endParaRPr>
          </a:p>
          <a:p>
            <a:r>
              <a:rPr lang="en-US" sz="2600" b="1" dirty="0" smtClean="0">
                <a:solidFill>
                  <a:srgbClr val="FF2F2F"/>
                </a:solidFill>
              </a:rPr>
              <a:t>Answer #3:  </a:t>
            </a:r>
            <a:r>
              <a:rPr lang="en-US" sz="2600" dirty="0" smtClean="0">
                <a:solidFill>
                  <a:schemeClr val="bg1"/>
                </a:solidFill>
              </a:rPr>
              <a:t>It's necessary, and </a:t>
            </a:r>
            <a:r>
              <a:rPr lang="en-US" sz="2600" b="1" i="1" dirty="0" smtClean="0">
                <a:solidFill>
                  <a:schemeClr val="accent5">
                    <a:lumMod val="60000"/>
                    <a:lumOff val="40000"/>
                  </a:schemeClr>
                </a:solidFill>
              </a:rPr>
              <a:t>yes it helps.</a:t>
            </a:r>
            <a:r>
              <a:rPr lang="en-US" sz="2600" dirty="0" smtClean="0">
                <a:solidFill>
                  <a:schemeClr val="bg1"/>
                </a:solidFill>
              </a:rPr>
              <a:t>﻿</a:t>
            </a:r>
          </a:p>
          <a:p>
            <a:endParaRPr lang="en-US" sz="2600" dirty="0" smtClean="0">
              <a:solidFill>
                <a:schemeClr val="bg1"/>
              </a:solidFill>
            </a:endParaRPr>
          </a:p>
          <a:p>
            <a:r>
              <a:rPr lang="en-US" sz="2600" b="1" dirty="0" smtClean="0">
                <a:solidFill>
                  <a:srgbClr val="FF2F2F"/>
                </a:solidFill>
              </a:rPr>
              <a:t>Answer #4:  </a:t>
            </a:r>
            <a:r>
              <a:rPr lang="en-US" sz="2600" b="1" i="1" dirty="0" smtClean="0">
                <a:solidFill>
                  <a:schemeClr val="accent5">
                    <a:lumMod val="60000"/>
                    <a:lumOff val="40000"/>
                  </a:schemeClr>
                </a:solidFill>
              </a:rPr>
              <a:t>Yes, that way you can ask questions the next day. </a:t>
            </a:r>
            <a:r>
              <a:rPr lang="en-US" sz="2600" dirty="0" smtClean="0">
                <a:solidFill>
                  <a:schemeClr val="bg1"/>
                </a:solidFill>
              </a:rPr>
              <a:t>You can check to make sure you really understand the material.</a:t>
            </a:r>
          </a:p>
          <a:p>
            <a:endParaRPr lang="en-US" sz="2600" dirty="0" smtClean="0">
              <a:solidFill>
                <a:schemeClr val="bg1"/>
              </a:solidFill>
            </a:endParaRPr>
          </a:p>
          <a:p>
            <a:r>
              <a:rPr lang="en-US" sz="2600" b="1" dirty="0" smtClean="0">
                <a:solidFill>
                  <a:srgbClr val="FF2F2F"/>
                </a:solidFill>
              </a:rPr>
              <a:t>Answer #5:</a:t>
            </a:r>
            <a:r>
              <a:rPr lang="en-US" sz="2600" b="1" i="1" dirty="0" smtClean="0">
                <a:solidFill>
                  <a:schemeClr val="accent5">
                    <a:lumMod val="60000"/>
                    <a:lumOff val="40000"/>
                  </a:schemeClr>
                </a:solidFill>
              </a:rPr>
              <a:t>  It is helpful</a:t>
            </a:r>
            <a:r>
              <a:rPr lang="en-US" sz="2600" dirty="0" smtClean="0">
                <a:solidFill>
                  <a:schemeClr val="bg1"/>
                </a:solidFill>
              </a:rPr>
              <a:t>; I just wish that there was time at the end of class to at least start your homework so you can ask questions.</a:t>
            </a:r>
          </a:p>
          <a:p>
            <a:endParaRPr lang="en-US" dirty="0"/>
          </a:p>
        </p:txBody>
      </p:sp>
      <p:grpSp>
        <p:nvGrpSpPr>
          <p:cNvPr id="7" name="Group 6"/>
          <p:cNvGrpSpPr/>
          <p:nvPr/>
        </p:nvGrpSpPr>
        <p:grpSpPr>
          <a:xfrm>
            <a:off x="1219200" y="6010691"/>
            <a:ext cx="6363115" cy="962025"/>
            <a:chOff x="1219200" y="6010691"/>
            <a:chExt cx="6363115" cy="962025"/>
          </a:xfrm>
        </p:grpSpPr>
        <p:sp>
          <p:nvSpPr>
            <p:cNvPr id="8" name="Can 7"/>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n 8"/>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2" name="Picture 24" descr="C:\Users\Owner\AppData\Local\Microsoft\Windows\Temporary Internet Files\Content.IE5\PVSIC1U3\MP900341487[1].jpg"/>
          <p:cNvPicPr>
            <a:picLocks noChangeAspect="1" noChangeArrowheads="1"/>
          </p:cNvPicPr>
          <p:nvPr/>
        </p:nvPicPr>
        <p:blipFill>
          <a:blip r:embed="rId3" cstate="print"/>
          <a:srcRect/>
          <a:stretch>
            <a:fillRect/>
          </a:stretch>
        </p:blipFill>
        <p:spPr bwMode="auto">
          <a:xfrm>
            <a:off x="6400800" y="1447800"/>
            <a:ext cx="2061092" cy="14702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TextBox 12"/>
          <p:cNvSpPr txBox="1"/>
          <p:nvPr/>
        </p:nvSpPr>
        <p:spPr>
          <a:xfrm>
            <a:off x="6172200" y="3048000"/>
            <a:ext cx="2514600" cy="2800767"/>
          </a:xfrm>
          <a:prstGeom prst="rect">
            <a:avLst/>
          </a:prstGeom>
          <a:noFill/>
        </p:spPr>
        <p:txBody>
          <a:bodyPr wrap="square" rtlCol="0">
            <a:spAutoFit/>
          </a:bodyPr>
          <a:lstStyle/>
          <a:p>
            <a:pPr algn="ctr"/>
            <a:r>
              <a:rPr lang="en-US" sz="1600" dirty="0" smtClean="0">
                <a:solidFill>
                  <a:schemeClr val="bg1"/>
                </a:solidFill>
              </a:rPr>
              <a:t>Students answered how homework is helpful because it gives you a chance to ask the teacher questions.  This emphasizes the importance of student-teacher interactions and how the teacher is instrumental in helping students understand material.</a:t>
            </a:r>
            <a:endParaRPr lang="en-US" sz="1600" dirty="0">
              <a:solidFill>
                <a:schemeClr val="bg1"/>
              </a:solidFill>
            </a:endParaRPr>
          </a:p>
        </p:txBody>
      </p:sp>
      <p:sp>
        <p:nvSpPr>
          <p:cNvPr id="14" name="Rectangle 13"/>
          <p:cNvSpPr/>
          <p:nvPr/>
        </p:nvSpPr>
        <p:spPr>
          <a:xfrm>
            <a:off x="6172200" y="1219200"/>
            <a:ext cx="2514600" cy="4724400"/>
          </a:xfrm>
          <a:prstGeom prst="rect">
            <a:avLst/>
          </a:prstGeom>
          <a:noFill/>
          <a:ln>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2429</TotalTime>
  <Words>2047</Words>
  <Application>Microsoft Macintosh PowerPoint</Application>
  <PresentationFormat>On-screen Show (4:3)</PresentationFormat>
  <Paragraphs>152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the question, Background, and methods</vt:lpstr>
      <vt:lpstr>The Question</vt:lpstr>
      <vt:lpstr>Background</vt:lpstr>
      <vt:lpstr>Methods</vt:lpstr>
      <vt:lpstr>Findings</vt:lpstr>
      <vt:lpstr>Findings: College Interviews</vt:lpstr>
      <vt:lpstr>Findings: College Interviews</vt:lpstr>
      <vt:lpstr>Findings: College Interviews</vt:lpstr>
      <vt:lpstr>Findings: High School Student Interview</vt:lpstr>
      <vt:lpstr>Findings: High School Teacher Interview</vt:lpstr>
      <vt:lpstr>Findings: Students vs. Teacher</vt:lpstr>
      <vt:lpstr>Findings: Classroom Observations</vt:lpstr>
      <vt:lpstr>Findings: Classroom Observations</vt:lpstr>
      <vt:lpstr>Conclusion</vt:lpstr>
      <vt:lpstr>Conclusion</vt:lpstr>
      <vt:lpstr>Conclusion</vt:lpstr>
      <vt:lpstr>Works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Sarah K Stover</dc:creator>
  <cp:lastModifiedBy>Technology Support Services</cp:lastModifiedBy>
  <cp:revision>146</cp:revision>
  <dcterms:created xsi:type="dcterms:W3CDTF">2011-09-29T01:43:05Z</dcterms:created>
  <dcterms:modified xsi:type="dcterms:W3CDTF">2013-08-31T08:34:28Z</dcterms:modified>
</cp:coreProperties>
</file>